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35" r:id="rId3"/>
    <p:sldId id="432" r:id="rId4"/>
    <p:sldId id="434" r:id="rId5"/>
    <p:sldId id="435" r:id="rId6"/>
    <p:sldId id="448" r:id="rId7"/>
    <p:sldId id="451" r:id="rId8"/>
    <p:sldId id="460" r:id="rId9"/>
    <p:sldId id="457" r:id="rId10"/>
    <p:sldId id="459" r:id="rId11"/>
    <p:sldId id="461" r:id="rId12"/>
    <p:sldId id="458" r:id="rId13"/>
    <p:sldId id="453" r:id="rId14"/>
    <p:sldId id="462" r:id="rId15"/>
    <p:sldId id="351" r:id="rId16"/>
    <p:sldId id="450" r:id="rId17"/>
    <p:sldId id="412" r:id="rId18"/>
    <p:sldId id="420" r:id="rId19"/>
    <p:sldId id="422" r:id="rId20"/>
    <p:sldId id="354" r:id="rId21"/>
    <p:sldId id="466" r:id="rId22"/>
    <p:sldId id="468" r:id="rId23"/>
    <p:sldId id="469" r:id="rId24"/>
    <p:sldId id="470" r:id="rId25"/>
    <p:sldId id="413" r:id="rId26"/>
    <p:sldId id="346" r:id="rId27"/>
    <p:sldId id="473" r:id="rId28"/>
    <p:sldId id="471" r:id="rId29"/>
    <p:sldId id="472" r:id="rId30"/>
    <p:sldId id="357" r:id="rId31"/>
    <p:sldId id="445" r:id="rId32"/>
    <p:sldId id="358" r:id="rId33"/>
    <p:sldId id="424" r:id="rId34"/>
    <p:sldId id="431" r:id="rId35"/>
    <p:sldId id="373" r:id="rId36"/>
    <p:sldId id="359" r:id="rId37"/>
    <p:sldId id="361" r:id="rId38"/>
    <p:sldId id="362" r:id="rId39"/>
    <p:sldId id="411" r:id="rId40"/>
    <p:sldId id="363" r:id="rId41"/>
    <p:sldId id="365" r:id="rId42"/>
    <p:sldId id="366" r:id="rId43"/>
    <p:sldId id="367" r:id="rId44"/>
    <p:sldId id="368" r:id="rId45"/>
    <p:sldId id="370" r:id="rId46"/>
    <p:sldId id="429" r:id="rId47"/>
    <p:sldId id="371" r:id="rId48"/>
    <p:sldId id="372" r:id="rId49"/>
    <p:sldId id="341" r:id="rId50"/>
    <p:sldId id="465" r:id="rId51"/>
    <p:sldId id="463" r:id="rId52"/>
    <p:sldId id="464" r:id="rId5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4660"/>
  </p:normalViewPr>
  <p:slideViewPr>
    <p:cSldViewPr>
      <p:cViewPr varScale="1">
        <p:scale>
          <a:sx n="101" d="100"/>
          <a:sy n="101" d="100"/>
        </p:scale>
        <p:origin x="1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32801-0FA1-4D34-B87B-4E4CF368620A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B4CBC-B911-4790-B8B4-325D4F5E0B2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623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4CBC-B911-4790-B8B4-325D4F5E0B2B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1186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859AB-3802-4BBB-85E3-271028A31287}" type="slidenum">
              <a:rPr lang="nb-NO" smtClean="0"/>
              <a:pPr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849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4CBC-B911-4790-B8B4-325D4F5E0B2B}" type="slidenum">
              <a:rPr lang="nb-NO" smtClean="0"/>
              <a:pPr/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281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charset="0"/>
              <a:buNone/>
            </a:pPr>
            <a:fld id="{DDD0DC29-A999-450B-B1B7-0A5EE5BC1007}" type="slidenum">
              <a:rPr lang="en-GB">
                <a:latin typeface="Arial" charset="0"/>
              </a:rPr>
              <a:pPr>
                <a:buFont typeface="Arial" charset="0"/>
                <a:buNone/>
              </a:pPr>
              <a:t>30</a:t>
            </a:fld>
            <a:endParaRPr lang="en-GB">
              <a:latin typeface="Arial" charset="0"/>
            </a:endParaRPr>
          </a:p>
        </p:txBody>
      </p:sp>
      <p:sp>
        <p:nvSpPr>
          <p:cNvPr id="172035" name="Text Box 1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1720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1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1921833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1631613" y="-8029575"/>
            <a:ext cx="23263226" cy="17446625"/>
          </a:xfrm>
        </p:spPr>
      </p:sp>
      <p:sp>
        <p:nvSpPr>
          <p:cNvPr id="5222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>
              <a:latin typeface="Times New Roman" pitchFamily="18" charset="0"/>
            </a:endParaRPr>
          </a:p>
        </p:txBody>
      </p:sp>
      <p:sp>
        <p:nvSpPr>
          <p:cNvPr id="52228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05B1972-8668-4644-88FA-1820C310ECF2}" type="slidenum">
              <a:rPr lang="nb-NO">
                <a:ea typeface="DejaVu Sans" charset="0"/>
                <a:cs typeface="DejaVu Sans" charset="0"/>
              </a:rPr>
              <a:pPr/>
              <a:t>32</a:t>
            </a:fld>
            <a:endParaRPr lang="nb-NO"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40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F7EC46-5DDF-4870-8753-D41DF026356D}" type="slidenum">
              <a:rPr lang="en-GB"/>
              <a:pPr/>
              <a:t>33</a:t>
            </a:fld>
            <a:endParaRPr lang="en-GB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2937035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6562F1-8416-4668-830B-349E62E0BD7C}" type="slidenum">
              <a:rPr lang="nb-NO" smtClean="0"/>
              <a:pPr>
                <a:defRPr/>
              </a:pPr>
              <a:t>35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408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11674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B1F1B2-4129-4958-8C79-FC7B1273B4F0}" type="slidenum">
              <a:rPr lang="nb-NO" smtClean="0"/>
              <a:pPr/>
              <a:t>36</a:t>
            </a:fld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3305779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1"/>
          <p:cNvSpPr txBox="1">
            <a:spLocks noChangeArrowheads="1"/>
          </p:cNvSpPr>
          <p:nvPr/>
        </p:nvSpPr>
        <p:spPr bwMode="auto">
          <a:xfrm>
            <a:off x="2143126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1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2321173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70C2C-8641-4144-8570-F472C2E39966}" type="slidenum">
              <a:rPr lang="nb-NO" smtClean="0"/>
              <a:pPr/>
              <a:t>38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86827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1631613" y="-8029575"/>
            <a:ext cx="23263226" cy="17446625"/>
          </a:xfrm>
          <a:ln>
            <a:solidFill>
              <a:srgbClr val="000000"/>
            </a:solidFill>
            <a:miter lim="800000"/>
          </a:ln>
        </p:spPr>
      </p:sp>
      <p:sp>
        <p:nvSpPr>
          <p:cNvPr id="1003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100356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7DD0DE4-5A23-4644-8639-394C64A5F7A8}" type="slidenum">
              <a:rPr lang="nb-NO">
                <a:ea typeface="DejaVu Sans" charset="0"/>
                <a:cs typeface="DejaVu Sans" charset="0"/>
              </a:rPr>
              <a:pPr/>
              <a:t>41</a:t>
            </a:fld>
            <a:endParaRPr lang="nb-NO"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77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23E1DC-5370-48AB-AE09-40C994ECD00A}" type="slidenum">
              <a:rPr lang="en-GB" altLang="nb-NO" smtClean="0">
                <a:ea typeface="DejaVu Sans"/>
                <a:cs typeface="DejaVu Sans"/>
              </a:rPr>
              <a:pPr>
                <a:spcBef>
                  <a:spcPct val="0"/>
                </a:spcBef>
              </a:pPr>
              <a:t>4</a:t>
            </a:fld>
            <a:endParaRPr lang="en-GB" altLang="nb-NO" smtClean="0">
              <a:ea typeface="DejaVu Sans"/>
              <a:cs typeface="DejaVu Sans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42033900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1"/>
          <p:cNvSpPr txBox="1">
            <a:spLocks noChangeArrowheads="1"/>
          </p:cNvSpPr>
          <p:nvPr/>
        </p:nvSpPr>
        <p:spPr bwMode="auto">
          <a:xfrm>
            <a:off x="2143126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6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b-NO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1" y="4343400"/>
            <a:ext cx="5470525" cy="4114800"/>
          </a:xfrm>
          <a:noFill/>
          <a:ln/>
        </p:spPr>
        <p:txBody>
          <a:bodyPr wrap="none" anchor="ctr"/>
          <a:lstStyle/>
          <a:p>
            <a:endParaRPr lang="nb-NO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79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1631613" y="-8029575"/>
            <a:ext cx="23263226" cy="17446625"/>
          </a:xfrm>
        </p:spPr>
      </p:sp>
      <p:sp>
        <p:nvSpPr>
          <p:cNvPr id="10137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101380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BC5C7A8-5A15-4C6F-8A23-32C443281773}" type="slidenum">
              <a:rPr lang="nb-NO">
                <a:ea typeface="DejaVu Sans" charset="0"/>
                <a:cs typeface="DejaVu Sans" charset="0"/>
              </a:rPr>
              <a:pPr/>
              <a:t>43</a:t>
            </a:fld>
            <a:endParaRPr lang="nb-NO"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91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70C2C-8641-4144-8570-F472C2E39966}" type="slidenum">
              <a:rPr lang="nb-NO" smtClean="0"/>
              <a:pPr/>
              <a:t>44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8841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70C2C-8641-4144-8570-F472C2E39966}" type="slidenum">
              <a:rPr lang="nb-NO" smtClean="0"/>
              <a:pPr/>
              <a:t>45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2407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b-NO" smtClean="0"/>
          </a:p>
        </p:txBody>
      </p:sp>
      <p:sp>
        <p:nvSpPr>
          <p:cNvPr id="553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F98937-F332-412E-B811-6FC87F722CD6}" type="slidenum">
              <a:rPr lang="nb-NO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97320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69BA3-D224-414F-968F-32F714516928}" type="slidenum">
              <a:rPr lang="nb-NO" smtClean="0"/>
              <a:pPr/>
              <a:t>48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85582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922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2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4CBC-B911-4790-B8B4-325D4F5E0B2B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21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159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04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0B0358-6E9C-466E-A4D1-943AEC5D9D51}" type="slidenum">
              <a:rPr lang="en-GB" altLang="nb-NO" smtClean="0">
                <a:ea typeface="DejaVu Sans"/>
                <a:cs typeface="DejaVu Sans"/>
              </a:rPr>
              <a:pPr>
                <a:spcBef>
                  <a:spcPct val="0"/>
                </a:spcBef>
              </a:pPr>
              <a:t>12</a:t>
            </a:fld>
            <a:endParaRPr lang="en-GB" altLang="nb-NO" smtClean="0">
              <a:ea typeface="DejaVu Sans"/>
              <a:cs typeface="DejaVu Sans"/>
            </a:endParaRPr>
          </a:p>
        </p:txBody>
      </p:sp>
      <p:sp>
        <p:nvSpPr>
          <p:cNvPr id="962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62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3786386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9F60D-73FB-4AD2-80EF-392F7B8C90AB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959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859AB-3802-4BBB-85E3-271028A31287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7106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1631613" y="-8029575"/>
            <a:ext cx="23263226" cy="17446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smtClean="0">
              <a:latin typeface="Times New Roman" pitchFamily="18" charset="0"/>
            </a:endParaRPr>
          </a:p>
        </p:txBody>
      </p:sp>
      <p:sp>
        <p:nvSpPr>
          <p:cNvPr id="921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27063B-F71A-45AD-B9E7-15E61F765B13}" type="slidenum">
              <a:rPr lang="nb-NO" smtClean="0">
                <a:ea typeface="DejaVu Sans" charset="0"/>
                <a:cs typeface="DejaVu Sans" charset="0"/>
              </a:rPr>
              <a:pPr/>
              <a:t>15</a:t>
            </a:fld>
            <a:endParaRPr lang="nb-NO" smtClean="0"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293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ea typeface="DejaVu Sans" charset="0"/>
              <a:cs typeface="DejaVu Sans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4800"/>
          </a:xfrm>
          <a:noFill/>
          <a:ln/>
        </p:spPr>
        <p:txBody>
          <a:bodyPr wrap="none" anchor="ctr"/>
          <a:lstStyle/>
          <a:p>
            <a:endParaRPr lang="nb-NO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1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A187-7B2B-446B-9DC5-9DB5DD1F08B7}" type="datetimeFigureOut">
              <a:rPr lang="nb-NO" smtClean="0"/>
              <a:pPr/>
              <a:t>21.01.2016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7D33-74B5-4C64-BCF2-7D46E0F042DE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Læringsmiljø og trivsel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nb-NO" sz="4300" b="1" dirty="0" smtClean="0"/>
              <a:t>Foreldrekurs</a:t>
            </a:r>
          </a:p>
          <a:p>
            <a:r>
              <a:rPr lang="nb-NO" dirty="0" smtClean="0"/>
              <a:t>Frode Jøsang, Lenden skole og ressurssenter avd. Ramsvik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259632" y="213285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dirty="0" smtClean="0"/>
              <a:t>Figgjo skole</a:t>
            </a:r>
            <a:endParaRPr lang="nb-NO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Mestringsorienterte læringsmiljøer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b-NO" sz="4800" dirty="0" smtClean="0"/>
              <a:t>Viktige elever i dobbeltroller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4800" dirty="0" smtClean="0"/>
              <a:t>Foreldre som stimulerer både indre og ytre motivasjon.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4800" dirty="0" smtClean="0"/>
              <a:t>Lærerens måte å lede klassen på.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230509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203200" y="1012483"/>
            <a:ext cx="8940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b="1" dirty="0"/>
              <a:t>Klasseledelse   </a:t>
            </a:r>
            <a:r>
              <a:rPr lang="nb-NO" dirty="0"/>
              <a:t>                 </a:t>
            </a:r>
            <a:r>
              <a:rPr lang="nb-NO" b="1" dirty="0"/>
              <a:t>Elevatferd og innstilling</a:t>
            </a:r>
            <a:r>
              <a:rPr lang="nb-NO" dirty="0"/>
              <a:t>                          </a:t>
            </a:r>
            <a:r>
              <a:rPr lang="nb-NO" b="1" dirty="0"/>
              <a:t>Arbeidsinnsats og resultat</a:t>
            </a:r>
          </a:p>
        </p:txBody>
      </p:sp>
      <p:sp>
        <p:nvSpPr>
          <p:cNvPr id="5" name="Ellipse 4"/>
          <p:cNvSpPr/>
          <p:nvPr/>
        </p:nvSpPr>
        <p:spPr>
          <a:xfrm>
            <a:off x="0" y="1713173"/>
            <a:ext cx="1752600" cy="10287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6" name="Ellipse 5"/>
          <p:cNvSpPr/>
          <p:nvPr/>
        </p:nvSpPr>
        <p:spPr>
          <a:xfrm>
            <a:off x="0" y="4090727"/>
            <a:ext cx="1905000" cy="1066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7" name="Ellipse 6"/>
          <p:cNvSpPr/>
          <p:nvPr/>
        </p:nvSpPr>
        <p:spPr>
          <a:xfrm>
            <a:off x="876300" y="2965450"/>
            <a:ext cx="1612900" cy="9017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8" name="TekstSylinder 7"/>
          <p:cNvSpPr txBox="1"/>
          <p:nvPr/>
        </p:nvSpPr>
        <p:spPr>
          <a:xfrm>
            <a:off x="266700" y="1895132"/>
            <a:ext cx="1219201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1500" dirty="0"/>
              <a:t>Relasjon lærer-elev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1066800" y="3232150"/>
            <a:ext cx="1155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Struktur og tydelighet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55600" y="4451350"/>
            <a:ext cx="11303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Feedback</a:t>
            </a:r>
          </a:p>
        </p:txBody>
      </p:sp>
      <p:cxnSp>
        <p:nvCxnSpPr>
          <p:cNvPr id="12" name="Rett linje 11"/>
          <p:cNvCxnSpPr/>
          <p:nvPr/>
        </p:nvCxnSpPr>
        <p:spPr>
          <a:xfrm>
            <a:off x="203199" y="2543947"/>
            <a:ext cx="0" cy="174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266700" y="3232150"/>
            <a:ext cx="533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.59</a:t>
            </a:r>
          </a:p>
        </p:txBody>
      </p:sp>
      <p:cxnSp>
        <p:nvCxnSpPr>
          <p:cNvPr id="15" name="Rett linje 14"/>
          <p:cNvCxnSpPr>
            <a:stCxn id="5" idx="5"/>
          </p:cNvCxnSpPr>
          <p:nvPr/>
        </p:nvCxnSpPr>
        <p:spPr>
          <a:xfrm>
            <a:off x="1495938" y="2591223"/>
            <a:ext cx="256662" cy="37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Sylinder 16"/>
          <p:cNvSpPr txBox="1"/>
          <p:nvPr/>
        </p:nvSpPr>
        <p:spPr>
          <a:xfrm>
            <a:off x="1549401" y="2485851"/>
            <a:ext cx="59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.54</a:t>
            </a:r>
          </a:p>
        </p:txBody>
      </p:sp>
      <p:cxnSp>
        <p:nvCxnSpPr>
          <p:cNvPr id="19" name="Rett linje 18"/>
          <p:cNvCxnSpPr/>
          <p:nvPr/>
        </p:nvCxnSpPr>
        <p:spPr>
          <a:xfrm flipH="1">
            <a:off x="1250949" y="3871810"/>
            <a:ext cx="298451" cy="223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Sylinder 19"/>
          <p:cNvSpPr txBox="1"/>
          <p:nvPr/>
        </p:nvSpPr>
        <p:spPr>
          <a:xfrm>
            <a:off x="1562099" y="3850754"/>
            <a:ext cx="60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.60</a:t>
            </a:r>
          </a:p>
        </p:txBody>
      </p:sp>
      <p:sp>
        <p:nvSpPr>
          <p:cNvPr id="21" name="Rektangel 20"/>
          <p:cNvSpPr/>
          <p:nvPr/>
        </p:nvSpPr>
        <p:spPr>
          <a:xfrm>
            <a:off x="2870200" y="1713172"/>
            <a:ext cx="2235200" cy="9347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2" name="Rektangel 21"/>
          <p:cNvSpPr/>
          <p:nvPr/>
        </p:nvSpPr>
        <p:spPr>
          <a:xfrm>
            <a:off x="2870200" y="4403551"/>
            <a:ext cx="2235200" cy="9347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3" name="TekstSylinder 22"/>
          <p:cNvSpPr txBox="1"/>
          <p:nvPr/>
        </p:nvSpPr>
        <p:spPr>
          <a:xfrm>
            <a:off x="3098800" y="1895133"/>
            <a:ext cx="1765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Faglig trivsel</a:t>
            </a:r>
          </a:p>
        </p:txBody>
      </p:sp>
      <p:sp>
        <p:nvSpPr>
          <p:cNvPr id="24" name="TekstSylinder 23"/>
          <p:cNvSpPr txBox="1"/>
          <p:nvPr/>
        </p:nvSpPr>
        <p:spPr>
          <a:xfrm>
            <a:off x="2870200" y="4513149"/>
            <a:ext cx="2381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100" dirty="0"/>
              <a:t>Læringshemmende </a:t>
            </a:r>
            <a:r>
              <a:rPr lang="nb-NO" sz="2100" dirty="0" smtClean="0"/>
              <a:t>atferd ( bråk)</a:t>
            </a:r>
            <a:endParaRPr lang="nb-NO" sz="2100" dirty="0"/>
          </a:p>
        </p:txBody>
      </p:sp>
      <p:cxnSp>
        <p:nvCxnSpPr>
          <p:cNvPr id="26" name="Rett linje 25"/>
          <p:cNvCxnSpPr/>
          <p:nvPr/>
        </p:nvCxnSpPr>
        <p:spPr>
          <a:xfrm>
            <a:off x="4140200" y="2647950"/>
            <a:ext cx="19050" cy="175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Sylinder 26"/>
          <p:cNvSpPr txBox="1"/>
          <p:nvPr/>
        </p:nvSpPr>
        <p:spPr>
          <a:xfrm>
            <a:off x="4165600" y="3354774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.55</a:t>
            </a:r>
          </a:p>
        </p:txBody>
      </p:sp>
      <p:cxnSp>
        <p:nvCxnSpPr>
          <p:cNvPr id="29" name="Rett linje 28"/>
          <p:cNvCxnSpPr>
            <a:stCxn id="5" idx="6"/>
            <a:endCxn id="21" idx="1"/>
          </p:cNvCxnSpPr>
          <p:nvPr/>
        </p:nvCxnSpPr>
        <p:spPr>
          <a:xfrm flipV="1">
            <a:off x="1752600" y="2180562"/>
            <a:ext cx="1117599" cy="46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2032000" y="1814341"/>
            <a:ext cx="69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.51</a:t>
            </a:r>
          </a:p>
        </p:txBody>
      </p:sp>
      <p:cxnSp>
        <p:nvCxnSpPr>
          <p:cNvPr id="32" name="Rett linje 31"/>
          <p:cNvCxnSpPr>
            <a:stCxn id="5" idx="6"/>
          </p:cNvCxnSpPr>
          <p:nvPr/>
        </p:nvCxnSpPr>
        <p:spPr>
          <a:xfrm>
            <a:off x="1752601" y="2227523"/>
            <a:ext cx="1854200" cy="217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/>
          <p:cNvSpPr txBox="1"/>
          <p:nvPr/>
        </p:nvSpPr>
        <p:spPr>
          <a:xfrm>
            <a:off x="2679700" y="3105150"/>
            <a:ext cx="92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.54</a:t>
            </a:r>
          </a:p>
        </p:txBody>
      </p:sp>
      <p:sp>
        <p:nvSpPr>
          <p:cNvPr id="34" name="Avrundet rektangel 33"/>
          <p:cNvSpPr/>
          <p:nvPr/>
        </p:nvSpPr>
        <p:spPr>
          <a:xfrm>
            <a:off x="6057900" y="1713173"/>
            <a:ext cx="2590800" cy="10287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5" name="TekstSylinder 34"/>
          <p:cNvSpPr txBox="1"/>
          <p:nvPr/>
        </p:nvSpPr>
        <p:spPr>
          <a:xfrm>
            <a:off x="6223000" y="1987465"/>
            <a:ext cx="2070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Arbeidsinnsats</a:t>
            </a:r>
          </a:p>
        </p:txBody>
      </p:sp>
      <p:sp>
        <p:nvSpPr>
          <p:cNvPr id="36" name="Avrundet rektangel 35"/>
          <p:cNvSpPr/>
          <p:nvPr/>
        </p:nvSpPr>
        <p:spPr>
          <a:xfrm>
            <a:off x="6070599" y="4356589"/>
            <a:ext cx="2590800" cy="1028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7" name="TekstSylinder 36"/>
          <p:cNvSpPr txBox="1"/>
          <p:nvPr/>
        </p:nvSpPr>
        <p:spPr>
          <a:xfrm>
            <a:off x="6318250" y="4651648"/>
            <a:ext cx="2070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Læringsutbytte</a:t>
            </a:r>
          </a:p>
        </p:txBody>
      </p:sp>
      <p:cxnSp>
        <p:nvCxnSpPr>
          <p:cNvPr id="39" name="Rett linje 38"/>
          <p:cNvCxnSpPr>
            <a:stCxn id="21" idx="3"/>
            <a:endCxn id="34" idx="1"/>
          </p:cNvCxnSpPr>
          <p:nvPr/>
        </p:nvCxnSpPr>
        <p:spPr>
          <a:xfrm>
            <a:off x="5105400" y="2180562"/>
            <a:ext cx="952501" cy="46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Sylinder 39"/>
          <p:cNvSpPr txBox="1"/>
          <p:nvPr/>
        </p:nvSpPr>
        <p:spPr>
          <a:xfrm>
            <a:off x="5251448" y="1814341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.35</a:t>
            </a:r>
          </a:p>
        </p:txBody>
      </p:sp>
      <p:cxnSp>
        <p:nvCxnSpPr>
          <p:cNvPr id="42" name="Rett linje 41"/>
          <p:cNvCxnSpPr/>
          <p:nvPr/>
        </p:nvCxnSpPr>
        <p:spPr>
          <a:xfrm>
            <a:off x="7099300" y="2741873"/>
            <a:ext cx="12701" cy="1614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Sylinder 42"/>
          <p:cNvSpPr txBox="1"/>
          <p:nvPr/>
        </p:nvSpPr>
        <p:spPr>
          <a:xfrm>
            <a:off x="7258051" y="3354774"/>
            <a:ext cx="113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.73</a:t>
            </a:r>
          </a:p>
        </p:txBody>
      </p:sp>
      <p:cxnSp>
        <p:nvCxnSpPr>
          <p:cNvPr id="45" name="Rett linje 44"/>
          <p:cNvCxnSpPr/>
          <p:nvPr/>
        </p:nvCxnSpPr>
        <p:spPr>
          <a:xfrm flipV="1">
            <a:off x="4165601" y="2736624"/>
            <a:ext cx="2285999" cy="1666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5251449" y="3551378"/>
            <a:ext cx="50165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-.</a:t>
            </a:r>
            <a:r>
              <a:rPr lang="nb-NO" dirty="0"/>
              <a:t>29</a:t>
            </a:r>
          </a:p>
        </p:txBody>
      </p:sp>
      <p:cxnSp>
        <p:nvCxnSpPr>
          <p:cNvPr id="48" name="Rett linje 47"/>
          <p:cNvCxnSpPr>
            <a:stCxn id="22" idx="3"/>
            <a:endCxn id="36" idx="1"/>
          </p:cNvCxnSpPr>
          <p:nvPr/>
        </p:nvCxnSpPr>
        <p:spPr>
          <a:xfrm flipV="1">
            <a:off x="5105400" y="4870939"/>
            <a:ext cx="9651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5314950" y="4901124"/>
            <a:ext cx="50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-.17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6223000" y="5541940"/>
            <a:ext cx="23543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ref. SEPU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3073399" y="2287332"/>
            <a:ext cx="2235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Konsentrasjon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35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ChangeArrowheads="1"/>
          </p:cNvSpPr>
          <p:nvPr/>
        </p:nvSpPr>
        <p:spPr bwMode="auto">
          <a:xfrm>
            <a:off x="1143000" y="857250"/>
            <a:ext cx="6858000" cy="51435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35" name="WordArt 2"/>
          <p:cNvSpPr>
            <a:spLocks noChangeArrowheads="1" noChangeShapeType="1" noTextEdit="1"/>
          </p:cNvSpPr>
          <p:nvPr/>
        </p:nvSpPr>
        <p:spPr bwMode="auto">
          <a:xfrm>
            <a:off x="3143250" y="1028701"/>
            <a:ext cx="2643188" cy="3214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7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Rollefunksjonsmodellen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1428750" y="1771650"/>
            <a:ext cx="6343650" cy="4000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b-NO" sz="135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428750" y="1771650"/>
            <a:ext cx="3200400" cy="4000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b-NO" sz="1350"/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1428750" y="1771650"/>
            <a:ext cx="6343650" cy="514350"/>
          </a:xfrm>
          <a:prstGeom prst="rect">
            <a:avLst/>
          </a:prstGeom>
          <a:solidFill>
            <a:srgbClr val="FFC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39" name="WordArt 6"/>
          <p:cNvSpPr>
            <a:spLocks noChangeArrowheads="1" noChangeShapeType="1" noTextEdit="1"/>
          </p:cNvSpPr>
          <p:nvPr/>
        </p:nvSpPr>
        <p:spPr bwMode="auto">
          <a:xfrm>
            <a:off x="5143500" y="1885951"/>
            <a:ext cx="1414463" cy="278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7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Positive krefter</a:t>
            </a:r>
          </a:p>
        </p:txBody>
      </p:sp>
      <p:sp>
        <p:nvSpPr>
          <p:cNvPr id="95240" name="WordArt 7"/>
          <p:cNvSpPr>
            <a:spLocks noChangeArrowheads="1" noChangeShapeType="1" noTextEdit="1"/>
          </p:cNvSpPr>
          <p:nvPr/>
        </p:nvSpPr>
        <p:spPr bwMode="auto">
          <a:xfrm>
            <a:off x="2114550" y="1885951"/>
            <a:ext cx="1743075" cy="3214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7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Negative krefter</a:t>
            </a:r>
          </a:p>
        </p:txBody>
      </p:sp>
      <p:sp>
        <p:nvSpPr>
          <p:cNvPr id="95241" name="Oval 8"/>
          <p:cNvSpPr>
            <a:spLocks noChangeArrowheads="1"/>
          </p:cNvSpPr>
          <p:nvPr/>
        </p:nvSpPr>
        <p:spPr bwMode="auto">
          <a:xfrm>
            <a:off x="5029200" y="2571750"/>
            <a:ext cx="2286000" cy="685800"/>
          </a:xfrm>
          <a:prstGeom prst="ellipse">
            <a:avLst/>
          </a:prstGeom>
          <a:solidFill>
            <a:srgbClr val="FF99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42" name="Text Box 9"/>
          <p:cNvSpPr txBox="1">
            <a:spLocks noChangeArrowheads="1"/>
          </p:cNvSpPr>
          <p:nvPr/>
        </p:nvSpPr>
        <p:spPr bwMode="auto">
          <a:xfrm>
            <a:off x="5314950" y="2743201"/>
            <a:ext cx="1828800" cy="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1800"/>
              <a:t>Positive ledere</a:t>
            </a:r>
          </a:p>
        </p:txBody>
      </p:sp>
      <p:sp>
        <p:nvSpPr>
          <p:cNvPr id="95243" name="Oval 10"/>
          <p:cNvSpPr>
            <a:spLocks noChangeArrowheads="1"/>
          </p:cNvSpPr>
          <p:nvPr/>
        </p:nvSpPr>
        <p:spPr bwMode="auto">
          <a:xfrm>
            <a:off x="1771650" y="2571750"/>
            <a:ext cx="2114550" cy="514350"/>
          </a:xfrm>
          <a:prstGeom prst="ellipse">
            <a:avLst/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7500" tIns="35100" rIns="67500" bIns="351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Negative ledere</a:t>
            </a:r>
          </a:p>
        </p:txBody>
      </p:sp>
      <p:sp>
        <p:nvSpPr>
          <p:cNvPr id="95244" name="Oval 11"/>
          <p:cNvSpPr>
            <a:spLocks noChangeArrowheads="1"/>
          </p:cNvSpPr>
          <p:nvPr/>
        </p:nvSpPr>
        <p:spPr bwMode="auto">
          <a:xfrm>
            <a:off x="3371850" y="3829050"/>
            <a:ext cx="2457450" cy="800100"/>
          </a:xfrm>
          <a:prstGeom prst="ellipse">
            <a:avLst/>
          </a:prstGeom>
          <a:solidFill>
            <a:srgbClr val="CC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7500" tIns="35100" rIns="67500" bIns="351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FLYTENDE MASSE</a:t>
            </a:r>
          </a:p>
        </p:txBody>
      </p:sp>
      <p:sp>
        <p:nvSpPr>
          <p:cNvPr id="95245" name="AutoShape 12"/>
          <p:cNvSpPr>
            <a:spLocks noChangeArrowheads="1"/>
          </p:cNvSpPr>
          <p:nvPr/>
        </p:nvSpPr>
        <p:spPr bwMode="auto">
          <a:xfrm>
            <a:off x="3600450" y="3657600"/>
            <a:ext cx="1885950" cy="114300"/>
          </a:xfrm>
          <a:prstGeom prst="leftRightArrow">
            <a:avLst>
              <a:gd name="adj1" fmla="val 50000"/>
              <a:gd name="adj2" fmla="val 328472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46" name="AutoShape 13"/>
          <p:cNvSpPr>
            <a:spLocks noChangeArrowheads="1"/>
          </p:cNvSpPr>
          <p:nvPr/>
        </p:nvSpPr>
        <p:spPr bwMode="auto">
          <a:xfrm>
            <a:off x="7372350" y="2286000"/>
            <a:ext cx="228600" cy="3371850"/>
          </a:xfrm>
          <a:prstGeom prst="upArrow">
            <a:avLst>
              <a:gd name="adj1" fmla="val 50000"/>
              <a:gd name="adj2" fmla="val 368750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47" name="Text Box 14"/>
          <p:cNvSpPr txBox="1">
            <a:spLocks noChangeArrowheads="1"/>
          </p:cNvSpPr>
          <p:nvPr/>
        </p:nvSpPr>
        <p:spPr bwMode="auto">
          <a:xfrm>
            <a:off x="7715250" y="1885951"/>
            <a:ext cx="285750" cy="353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1800" dirty="0"/>
              <a:t>S</a:t>
            </a:r>
            <a:br>
              <a:rPr lang="en-GB" altLang="nb-NO" sz="1800" dirty="0"/>
            </a:br>
            <a:r>
              <a:rPr lang="en-GB" altLang="nb-NO" sz="1800" dirty="0"/>
              <a:t>O</a:t>
            </a:r>
            <a:br>
              <a:rPr lang="en-GB" altLang="nb-NO" sz="1800" dirty="0"/>
            </a:br>
            <a:r>
              <a:rPr lang="en-GB" altLang="nb-NO" sz="1800" dirty="0"/>
              <a:t>S</a:t>
            </a:r>
            <a:br>
              <a:rPr lang="en-GB" altLang="nb-NO" sz="1800" dirty="0"/>
            </a:br>
            <a:r>
              <a:rPr lang="en-GB" altLang="nb-NO" sz="1800" dirty="0"/>
              <a:t>I</a:t>
            </a:r>
            <a:br>
              <a:rPr lang="en-GB" altLang="nb-NO" sz="1800" dirty="0"/>
            </a:br>
            <a:r>
              <a:rPr lang="en-GB" altLang="nb-NO" sz="1800" dirty="0"/>
              <a:t>A</a:t>
            </a:r>
            <a:br>
              <a:rPr lang="en-GB" altLang="nb-NO" sz="1800" dirty="0"/>
            </a:br>
            <a:r>
              <a:rPr lang="en-GB" altLang="nb-NO" sz="1800" dirty="0"/>
              <a:t>L</a:t>
            </a:r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1800" dirty="0"/>
              <a:t>S</a:t>
            </a:r>
            <a:br>
              <a:rPr lang="en-GB" altLang="nb-NO" sz="1800" dirty="0"/>
            </a:br>
            <a:r>
              <a:rPr lang="en-GB" altLang="nb-NO" sz="1800" dirty="0"/>
              <a:t>T</a:t>
            </a:r>
            <a:br>
              <a:rPr lang="en-GB" altLang="nb-NO" sz="1800" dirty="0"/>
            </a:br>
            <a:r>
              <a:rPr lang="en-GB" altLang="nb-NO" sz="1800" dirty="0"/>
              <a:t>A</a:t>
            </a:r>
            <a:br>
              <a:rPr lang="en-GB" altLang="nb-NO" sz="1800" dirty="0"/>
            </a:br>
            <a:r>
              <a:rPr lang="en-GB" altLang="nb-NO" sz="1800" dirty="0"/>
              <a:t>T</a:t>
            </a:r>
            <a:br>
              <a:rPr lang="en-GB" altLang="nb-NO" sz="1800" dirty="0"/>
            </a:br>
            <a:r>
              <a:rPr lang="en-GB" altLang="nb-NO" sz="1800" dirty="0"/>
              <a:t>U</a:t>
            </a:r>
            <a:br>
              <a:rPr lang="en-GB" altLang="nb-NO" sz="1800" dirty="0"/>
            </a:br>
            <a:r>
              <a:rPr lang="en-GB" altLang="nb-NO" sz="1800" dirty="0"/>
              <a:t>S</a:t>
            </a:r>
          </a:p>
        </p:txBody>
      </p:sp>
      <p:sp>
        <p:nvSpPr>
          <p:cNvPr id="95248" name="Oval 15"/>
          <p:cNvSpPr>
            <a:spLocks noChangeArrowheads="1"/>
          </p:cNvSpPr>
          <p:nvPr/>
        </p:nvSpPr>
        <p:spPr bwMode="auto">
          <a:xfrm>
            <a:off x="2000250" y="4972050"/>
            <a:ext cx="5143500" cy="571500"/>
          </a:xfrm>
          <a:prstGeom prst="ellipse">
            <a:avLst/>
          </a:prstGeom>
          <a:solidFill>
            <a:srgbClr val="CCFF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7500" tIns="35100" rIns="67500" bIns="351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SELVSENTRERTE ROLLER</a:t>
            </a:r>
          </a:p>
        </p:txBody>
      </p:sp>
      <p:sp>
        <p:nvSpPr>
          <p:cNvPr id="95249" name="AutoShape 16"/>
          <p:cNvSpPr>
            <a:spLocks noChangeArrowheads="1"/>
          </p:cNvSpPr>
          <p:nvPr/>
        </p:nvSpPr>
        <p:spPr bwMode="auto">
          <a:xfrm>
            <a:off x="3486150" y="4857750"/>
            <a:ext cx="2228850" cy="57150"/>
          </a:xfrm>
          <a:prstGeom prst="leftRightArrow">
            <a:avLst>
              <a:gd name="adj1" fmla="val 50000"/>
              <a:gd name="adj2" fmla="val 776389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50" name="AutoShape 17"/>
          <p:cNvSpPr>
            <a:spLocks noChangeArrowheads="1"/>
          </p:cNvSpPr>
          <p:nvPr/>
        </p:nvSpPr>
        <p:spPr bwMode="auto">
          <a:xfrm>
            <a:off x="1600200" y="2228850"/>
            <a:ext cx="171450" cy="3486150"/>
          </a:xfrm>
          <a:prstGeom prst="upArrow">
            <a:avLst>
              <a:gd name="adj1" fmla="val 50000"/>
              <a:gd name="adj2" fmla="val 508333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nb-NO" altLang="nb-NO" sz="1800">
              <a:solidFill>
                <a:schemeClr val="bg1"/>
              </a:solidFill>
            </a:endParaRPr>
          </a:p>
        </p:txBody>
      </p:sp>
      <p:sp>
        <p:nvSpPr>
          <p:cNvPr id="95251" name="Text Box 18"/>
          <p:cNvSpPr txBox="1">
            <a:spLocks noChangeArrowheads="1"/>
          </p:cNvSpPr>
          <p:nvPr/>
        </p:nvSpPr>
        <p:spPr bwMode="auto">
          <a:xfrm>
            <a:off x="1143000" y="1200151"/>
            <a:ext cx="400050" cy="464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7500" tIns="35100" rIns="67500" bIns="351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1800"/>
              <a:t>A</a:t>
            </a:r>
            <a:br>
              <a:rPr lang="en-GB" altLang="nb-NO" sz="1800"/>
            </a:br>
            <a:r>
              <a:rPr lang="en-GB" altLang="nb-NO" sz="1800"/>
              <a:t>K</a:t>
            </a:r>
            <a:br>
              <a:rPr lang="en-GB" altLang="nb-NO" sz="1800"/>
            </a:br>
            <a:r>
              <a:rPr lang="en-GB" altLang="nb-NO" sz="1800"/>
              <a:t>A</a:t>
            </a:r>
            <a:br>
              <a:rPr lang="en-GB" altLang="nb-NO" sz="1800"/>
            </a:br>
            <a:r>
              <a:rPr lang="en-GB" altLang="nb-NO" sz="1800"/>
              <a:t>D</a:t>
            </a:r>
            <a:br>
              <a:rPr lang="en-GB" altLang="nb-NO" sz="1800"/>
            </a:br>
            <a:r>
              <a:rPr lang="en-GB" altLang="nb-NO" sz="1800"/>
              <a:t>E</a:t>
            </a:r>
            <a:br>
              <a:rPr lang="en-GB" altLang="nb-NO" sz="1800"/>
            </a:br>
            <a:r>
              <a:rPr lang="en-GB" altLang="nb-NO" sz="1800"/>
              <a:t>M</a:t>
            </a:r>
            <a:br>
              <a:rPr lang="en-GB" altLang="nb-NO" sz="1800"/>
            </a:br>
            <a:r>
              <a:rPr lang="en-GB" altLang="nb-NO" sz="1800"/>
              <a:t>I</a:t>
            </a:r>
            <a:br>
              <a:rPr lang="en-GB" altLang="nb-NO" sz="1800"/>
            </a:br>
            <a:r>
              <a:rPr lang="en-GB" altLang="nb-NO" sz="1800"/>
              <a:t>S</a:t>
            </a:r>
            <a:br>
              <a:rPr lang="en-GB" altLang="nb-NO" sz="1800"/>
            </a:br>
            <a:r>
              <a:rPr lang="en-GB" altLang="nb-NO" sz="1800"/>
              <a:t>K</a:t>
            </a:r>
            <a:br>
              <a:rPr lang="en-GB" altLang="nb-NO" sz="1800"/>
            </a:br>
            <a:endParaRPr lang="en-GB" altLang="nb-NO" sz="1800"/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1800"/>
              <a:t>S</a:t>
            </a:r>
            <a:br>
              <a:rPr lang="en-GB" altLang="nb-NO" sz="1800"/>
            </a:br>
            <a:r>
              <a:rPr lang="en-GB" altLang="nb-NO" sz="1800"/>
              <a:t>T</a:t>
            </a:r>
            <a:br>
              <a:rPr lang="en-GB" altLang="nb-NO" sz="1800"/>
            </a:br>
            <a:r>
              <a:rPr lang="en-GB" altLang="nb-NO" sz="1800"/>
              <a:t>A</a:t>
            </a:r>
            <a:br>
              <a:rPr lang="en-GB" altLang="nb-NO" sz="1800"/>
            </a:br>
            <a:r>
              <a:rPr lang="en-GB" altLang="nb-NO" sz="1800"/>
              <a:t>T</a:t>
            </a:r>
            <a:br>
              <a:rPr lang="en-GB" altLang="nb-NO" sz="1800"/>
            </a:br>
            <a:r>
              <a:rPr lang="en-GB" altLang="nb-NO" sz="1800"/>
              <a:t>U</a:t>
            </a:r>
            <a:br>
              <a:rPr lang="en-GB" altLang="nb-NO" sz="1800"/>
            </a:br>
            <a:r>
              <a:rPr lang="en-GB" altLang="nb-NO" sz="1800"/>
              <a:t>S</a:t>
            </a:r>
          </a:p>
        </p:txBody>
      </p:sp>
      <p:sp>
        <p:nvSpPr>
          <p:cNvPr id="95252" name="Oval 19"/>
          <p:cNvSpPr>
            <a:spLocks noChangeArrowheads="1"/>
          </p:cNvSpPr>
          <p:nvPr/>
        </p:nvSpPr>
        <p:spPr bwMode="auto">
          <a:xfrm>
            <a:off x="5943600" y="3714750"/>
            <a:ext cx="1428750" cy="62865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7500" tIns="35100" rIns="67500" bIns="351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Positive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elever</a:t>
            </a:r>
          </a:p>
        </p:txBody>
      </p:sp>
      <p:sp>
        <p:nvSpPr>
          <p:cNvPr id="95253" name="Oval 20"/>
          <p:cNvSpPr>
            <a:spLocks noChangeArrowheads="1"/>
          </p:cNvSpPr>
          <p:nvPr/>
        </p:nvSpPr>
        <p:spPr bwMode="auto">
          <a:xfrm>
            <a:off x="1885950" y="4171950"/>
            <a:ext cx="1600200" cy="514350"/>
          </a:xfrm>
          <a:prstGeom prst="ellipse">
            <a:avLst/>
          </a:prstGeom>
          <a:solidFill>
            <a:srgbClr val="66FF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67500" tIns="35100" rIns="67500" bIns="351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Negative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nb-NO" sz="1800"/>
              <a:t>medløpere</a:t>
            </a:r>
          </a:p>
        </p:txBody>
      </p:sp>
    </p:spTree>
    <p:extLst>
      <p:ext uri="{BB962C8B-B14F-4D97-AF65-F5344CB8AC3E}">
        <p14:creationId xmlns:p14="http://schemas.microsoft.com/office/powerpoint/2010/main" val="248782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>
            <a:off x="0" y="0"/>
            <a:ext cx="8604250" cy="6413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600">
                <a:latin typeface="Arial" charset="0"/>
              </a:rPr>
              <a:t>Det gode læringsmiljø</a:t>
            </a:r>
          </a:p>
        </p:txBody>
      </p: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539750" y="6064250"/>
            <a:ext cx="8280400" cy="7937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Trygghet</a:t>
            </a:r>
            <a:r>
              <a:rPr lang="nb-NO" sz="1800">
                <a:latin typeface="Arial" charset="0"/>
              </a:rPr>
              <a:t> ( Jo tryggere elevene er desto høyere sosial status,  og desto høyere konsentrasjon i timene og redusert sosialt stress)</a:t>
            </a:r>
          </a:p>
        </p:txBody>
      </p:sp>
      <p:sp>
        <p:nvSpPr>
          <p:cNvPr id="249863" name="Rectangle 7"/>
          <p:cNvSpPr>
            <a:spLocks noChangeArrowheads="1"/>
          </p:cNvSpPr>
          <p:nvPr/>
        </p:nvSpPr>
        <p:spPr bwMode="auto">
          <a:xfrm>
            <a:off x="827088" y="5373688"/>
            <a:ext cx="7993062" cy="792162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9864" name="Text Box 8"/>
          <p:cNvSpPr txBox="1">
            <a:spLocks noChangeArrowheads="1"/>
          </p:cNvSpPr>
          <p:nvPr/>
        </p:nvSpPr>
        <p:spPr bwMode="auto">
          <a:xfrm>
            <a:off x="900113" y="5589588"/>
            <a:ext cx="7920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Åpenhet </a:t>
            </a:r>
            <a:r>
              <a:rPr lang="nb-NO" sz="1800">
                <a:latin typeface="Arial" charset="0"/>
              </a:rPr>
              <a:t>: At elevene tør å si hva de mener reduserer fiktive normer.</a:t>
            </a:r>
          </a:p>
        </p:txBody>
      </p:sp>
      <p:sp>
        <p:nvSpPr>
          <p:cNvPr id="249865" name="Text Box 9"/>
          <p:cNvSpPr txBox="1">
            <a:spLocks noChangeArrowheads="1"/>
          </p:cNvSpPr>
          <p:nvPr/>
        </p:nvSpPr>
        <p:spPr bwMode="auto">
          <a:xfrm>
            <a:off x="1116013" y="4076700"/>
            <a:ext cx="7704137" cy="793750"/>
          </a:xfrm>
          <a:prstGeom prst="rect">
            <a:avLst/>
          </a:prstGeom>
          <a:solidFill>
            <a:srgbClr val="E0E4B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Klarhet</a:t>
            </a:r>
            <a:r>
              <a:rPr lang="nb-NO" sz="1800">
                <a:latin typeface="Arial" charset="0"/>
              </a:rPr>
              <a:t> : At elevene opplever forutsigbarhet og tydelig reduserer angst og stress. Tydelig ledelse, regler og konsekvenser øker klarhet.</a:t>
            </a:r>
          </a:p>
        </p:txBody>
      </p:sp>
      <p:sp>
        <p:nvSpPr>
          <p:cNvPr id="249866" name="Text Box 10"/>
          <p:cNvSpPr txBox="1">
            <a:spLocks noChangeArrowheads="1"/>
          </p:cNvSpPr>
          <p:nvPr/>
        </p:nvSpPr>
        <p:spPr bwMode="auto">
          <a:xfrm>
            <a:off x="1476375" y="3357563"/>
            <a:ext cx="7343775" cy="800219"/>
          </a:xfrm>
          <a:prstGeom prst="rect">
            <a:avLst/>
          </a:prstGeom>
          <a:solidFill>
            <a:srgbClr val="FFA89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 dirty="0">
                <a:latin typeface="Arial" charset="0"/>
              </a:rPr>
              <a:t>Ferdigheter</a:t>
            </a:r>
            <a:r>
              <a:rPr lang="nb-NO" sz="1800" dirty="0">
                <a:latin typeface="Arial" charset="0"/>
              </a:rPr>
              <a:t> </a:t>
            </a:r>
            <a:r>
              <a:rPr lang="nb-NO" sz="1800" dirty="0" smtClean="0">
                <a:latin typeface="Arial" charset="0"/>
              </a:rPr>
              <a:t>Elevenes ferdigheter i å forholde seg til regler og rutiner.</a:t>
            </a:r>
            <a:endParaRPr lang="nb-NO" sz="1800" dirty="0">
              <a:latin typeface="Arial" charset="0"/>
            </a:endParaRPr>
          </a:p>
        </p:txBody>
      </p:sp>
      <p:sp>
        <p:nvSpPr>
          <p:cNvPr id="249867" name="Text Box 11"/>
          <p:cNvSpPr txBox="1">
            <a:spLocks noChangeArrowheads="1"/>
          </p:cNvSpPr>
          <p:nvPr/>
        </p:nvSpPr>
        <p:spPr bwMode="auto">
          <a:xfrm>
            <a:off x="1908175" y="2492375"/>
            <a:ext cx="6911975" cy="7937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Felles forankring</a:t>
            </a:r>
            <a:r>
              <a:rPr lang="nb-NO" sz="1800">
                <a:latin typeface="Arial" charset="0"/>
              </a:rPr>
              <a:t> : Felles opplevelser og sosialt lim.Øker tilhørighet, reduserer sosial stress.</a:t>
            </a:r>
          </a:p>
        </p:txBody>
      </p:sp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2195513" y="1268413"/>
            <a:ext cx="6624637" cy="1128712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>
                <a:latin typeface="Arial" charset="0"/>
              </a:rPr>
              <a:t>Inkorporasjon </a:t>
            </a:r>
            <a:r>
              <a:rPr lang="nb-NO" sz="1800">
                <a:latin typeface="Arial" charset="0"/>
              </a:rPr>
              <a:t>: Enighet  og felles ståsted                  ( verdimessig-atferdsmessig) Øker tilhørighet og reduserer stress. Reduserer behovet for kontroll og sanksjonering.</a:t>
            </a:r>
          </a:p>
        </p:txBody>
      </p:sp>
      <p:sp>
        <p:nvSpPr>
          <p:cNvPr id="249869" name="Rectangle 13"/>
          <p:cNvSpPr>
            <a:spLocks noChangeArrowheads="1"/>
          </p:cNvSpPr>
          <p:nvPr/>
        </p:nvSpPr>
        <p:spPr bwMode="auto">
          <a:xfrm>
            <a:off x="2700338" y="620713"/>
            <a:ext cx="619283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9870" name="Text Box 14"/>
          <p:cNvSpPr txBox="1">
            <a:spLocks noChangeArrowheads="1"/>
          </p:cNvSpPr>
          <p:nvPr/>
        </p:nvSpPr>
        <p:spPr bwMode="auto">
          <a:xfrm>
            <a:off x="2843213" y="549275"/>
            <a:ext cx="60499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Identitet : </a:t>
            </a:r>
            <a:r>
              <a:rPr lang="nb-NO" sz="1800">
                <a:latin typeface="Arial" charset="0"/>
              </a:rPr>
              <a:t>Hvordan vi beskriver oss selv til våre omgivelser.</a:t>
            </a:r>
          </a:p>
        </p:txBody>
      </p:sp>
      <p:sp>
        <p:nvSpPr>
          <p:cNvPr id="249871" name="Text Box 15"/>
          <p:cNvSpPr txBox="1">
            <a:spLocks noChangeArrowheads="1"/>
          </p:cNvSpPr>
          <p:nvPr/>
        </p:nvSpPr>
        <p:spPr bwMode="auto">
          <a:xfrm>
            <a:off x="900113" y="4868863"/>
            <a:ext cx="7920037" cy="51911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2800">
                <a:latin typeface="Arial" charset="0"/>
              </a:rPr>
              <a:t>Støtte :</a:t>
            </a:r>
            <a:r>
              <a:rPr lang="nb-NO" sz="1800">
                <a:latin typeface="Arial" charset="0"/>
              </a:rPr>
              <a:t> At elevene opplever sosial kapital fra medelever og lærere.</a:t>
            </a:r>
            <a:r>
              <a:rPr lang="nb-NO" sz="280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0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50768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Klasserommet i lys av spillteori</a:t>
            </a:r>
            <a:endParaRPr lang="nb-NO" sz="32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981200" y="685800"/>
            <a:ext cx="5638800" cy="5715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81200" y="5334000"/>
            <a:ext cx="5715000" cy="1066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82" name="WordArt 6"/>
          <p:cNvSpPr>
            <a:spLocks noChangeArrowheads="1" noChangeShapeType="1" noTextEdit="1"/>
          </p:cNvSpPr>
          <p:nvPr/>
        </p:nvSpPr>
        <p:spPr bwMode="auto">
          <a:xfrm>
            <a:off x="3810000" y="5410200"/>
            <a:ext cx="232410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Marginale grupper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14600" y="3429000"/>
            <a:ext cx="472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84" name="WordArt 8"/>
          <p:cNvSpPr>
            <a:spLocks noChangeArrowheads="1" noChangeShapeType="1" noTextEdit="1"/>
          </p:cNvSpPr>
          <p:nvPr/>
        </p:nvSpPr>
        <p:spPr bwMode="auto">
          <a:xfrm>
            <a:off x="3276600" y="3657600"/>
            <a:ext cx="271462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Stabile vennegrupper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971800" y="2438400"/>
            <a:ext cx="3733800" cy="8382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4191000" y="2667000"/>
            <a:ext cx="108585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Strebere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352800" y="1066800"/>
            <a:ext cx="2895600" cy="762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88" name="WordArt 12"/>
          <p:cNvSpPr>
            <a:spLocks noChangeArrowheads="1" noChangeShapeType="1" noTextEdit="1"/>
          </p:cNvSpPr>
          <p:nvPr/>
        </p:nvSpPr>
        <p:spPr bwMode="auto">
          <a:xfrm>
            <a:off x="4495800" y="1219200"/>
            <a:ext cx="5238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Elite</a:t>
            </a: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152400" y="762000"/>
            <a:ext cx="3810000" cy="2362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28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/>
              <a:t>SPILLET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685800" y="28956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1905000" y="1676400"/>
            <a:ext cx="304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0" y="1905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2057400" y="762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595" name="WordArt 19"/>
          <p:cNvSpPr>
            <a:spLocks noChangeArrowheads="1" noChangeShapeType="1" noTextEdit="1"/>
          </p:cNvSpPr>
          <p:nvPr/>
        </p:nvSpPr>
        <p:spPr bwMode="auto">
          <a:xfrm>
            <a:off x="2362200" y="1371600"/>
            <a:ext cx="5619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MAKT</a:t>
            </a:r>
          </a:p>
        </p:txBody>
      </p:sp>
      <p:sp>
        <p:nvSpPr>
          <p:cNvPr id="24596" name="WordArt 20"/>
          <p:cNvSpPr>
            <a:spLocks noChangeArrowheads="1" noChangeShapeType="1" noTextEdit="1"/>
          </p:cNvSpPr>
          <p:nvPr/>
        </p:nvSpPr>
        <p:spPr bwMode="auto">
          <a:xfrm>
            <a:off x="2362200" y="2133600"/>
            <a:ext cx="77152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STATUS</a:t>
            </a:r>
          </a:p>
        </p:txBody>
      </p:sp>
      <p:sp>
        <p:nvSpPr>
          <p:cNvPr id="24597" name="WordArt 21"/>
          <p:cNvSpPr>
            <a:spLocks noChangeArrowheads="1" noChangeShapeType="1" noTextEdit="1"/>
          </p:cNvSpPr>
          <p:nvPr/>
        </p:nvSpPr>
        <p:spPr bwMode="auto">
          <a:xfrm>
            <a:off x="609600" y="2209800"/>
            <a:ext cx="12954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TILHØRIGHET</a:t>
            </a:r>
          </a:p>
        </p:txBody>
      </p:sp>
      <p:sp>
        <p:nvSpPr>
          <p:cNvPr id="24598" name="WordArt 22"/>
          <p:cNvSpPr>
            <a:spLocks noChangeArrowheads="1" noChangeShapeType="1" noTextEdit="1"/>
          </p:cNvSpPr>
          <p:nvPr/>
        </p:nvSpPr>
        <p:spPr bwMode="auto">
          <a:xfrm>
            <a:off x="457200" y="1371600"/>
            <a:ext cx="15144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PRESTASJONER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6477000" y="1143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800"/>
              <a:t>Konfliktnivå</a:t>
            </a:r>
          </a:p>
        </p:txBody>
      </p:sp>
      <p:sp>
        <p:nvSpPr>
          <p:cNvPr id="24600" name="AutoShape 24"/>
          <p:cNvSpPr>
            <a:spLocks noChangeArrowheads="1"/>
          </p:cNvSpPr>
          <p:nvPr/>
        </p:nvSpPr>
        <p:spPr bwMode="auto">
          <a:xfrm>
            <a:off x="5181600" y="1676400"/>
            <a:ext cx="457200" cy="762000"/>
          </a:xfrm>
          <a:prstGeom prst="upArrow">
            <a:avLst>
              <a:gd name="adj1" fmla="val 50000"/>
              <a:gd name="adj2" fmla="val 41667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601" name="AutoShape 25"/>
          <p:cNvSpPr>
            <a:spLocks noChangeArrowheads="1"/>
          </p:cNvSpPr>
          <p:nvPr/>
        </p:nvSpPr>
        <p:spPr bwMode="auto">
          <a:xfrm>
            <a:off x="5715000" y="1752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858000" y="2590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800" dirty="0"/>
              <a:t>Labilitet</a:t>
            </a:r>
            <a:endParaRPr lang="nb-NO" dirty="0"/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7315200" y="3657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800"/>
              <a:t>Stabilitet</a:t>
            </a:r>
            <a:endParaRPr lang="nb-NO" sz="2000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743200" y="5943600"/>
            <a:ext cx="495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/>
              <a:t>Fremmedgjøring-Avvisning-Utstøting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7772400" y="54864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dirty="0" smtClean="0"/>
              <a:t>Utstøting</a:t>
            </a:r>
            <a:endParaRPr lang="nb-NO" sz="2000" dirty="0"/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0" y="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/>
              <a:t>Ref.Adler&amp;Adler</a:t>
            </a:r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1981200" y="4419600"/>
            <a:ext cx="54102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610" name="WordArt 34"/>
          <p:cNvSpPr>
            <a:spLocks noChangeArrowheads="1" noChangeShapeType="1" noTextEdit="1"/>
          </p:cNvSpPr>
          <p:nvPr/>
        </p:nvSpPr>
        <p:spPr bwMode="auto">
          <a:xfrm>
            <a:off x="4038600" y="4572000"/>
            <a:ext cx="108585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Søkende</a:t>
            </a: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7467600" y="44958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800"/>
              <a:t>Labilitet</a:t>
            </a:r>
            <a:endParaRPr lang="nb-NO" sz="2000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6553200" y="55626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/>
              <a:t>5-7%</a:t>
            </a: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6248400" y="4572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/>
              <a:t>20-25%</a:t>
            </a:r>
          </a:p>
        </p:txBody>
      </p:sp>
    </p:spTree>
    <p:extLst>
      <p:ext uri="{BB962C8B-B14F-4D97-AF65-F5344CB8AC3E}">
        <p14:creationId xmlns:p14="http://schemas.microsoft.com/office/powerpoint/2010/main" val="2523037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0"/>
            <a:ext cx="4105275" cy="18875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4800">
                <a:latin typeface="Times New Roman" pitchFamily="18" charset="0"/>
              </a:rPr>
              <a:t>Høy generell kvalitet på skolen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4211638" y="836613"/>
            <a:ext cx="936625" cy="504825"/>
          </a:xfrm>
          <a:prstGeom prst="leftRightArrow">
            <a:avLst>
              <a:gd name="adj1" fmla="val 50000"/>
              <a:gd name="adj2" fmla="val 371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292725" y="0"/>
            <a:ext cx="3600450" cy="2592388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508625" y="188913"/>
            <a:ext cx="3167063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3600">
                <a:latin typeface="Times New Roman" pitchFamily="18" charset="0"/>
              </a:rPr>
              <a:t>Høy kvalitet på samarbeidet mellom hjem og skole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" y="2852738"/>
            <a:ext cx="91440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3600" dirty="0">
                <a:latin typeface="Times New Roman" pitchFamily="18" charset="0"/>
              </a:rPr>
              <a:t>Å skape en </a:t>
            </a:r>
            <a:r>
              <a:rPr lang="nb-NO" sz="3600" b="1" dirty="0">
                <a:latin typeface="Times New Roman" pitchFamily="18" charset="0"/>
              </a:rPr>
              <a:t>prestasjonskultur</a:t>
            </a:r>
            <a:r>
              <a:rPr lang="nb-NO" sz="3600" dirty="0">
                <a:latin typeface="Times New Roman" pitchFamily="18" charset="0"/>
              </a:rPr>
              <a:t> der alle og gjør sitt beste krever et tett hjem/skolesamarbeid med vekt på felles verdier, holdninger og samhandling.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5084763"/>
            <a:ext cx="2699792" cy="166199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3600">
                <a:latin typeface="Times New Roman" pitchFamily="18" charset="0"/>
              </a:rPr>
              <a:t>Informativt samarbeid</a:t>
            </a:r>
            <a:r>
              <a:rPr lang="nb-NO" sz="2000">
                <a:latin typeface="Times New Roman" pitchFamily="18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nb-NO" sz="2000">
                <a:latin typeface="Times New Roman" pitchFamily="18" charset="0"/>
              </a:rPr>
              <a:t>( åpenhet begge veier)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843213" y="5084763"/>
            <a:ext cx="2664891" cy="1773237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3600">
                <a:latin typeface="Times New Roman" pitchFamily="18" charset="0"/>
              </a:rPr>
              <a:t>Dialog</a:t>
            </a:r>
            <a:r>
              <a:rPr lang="nb-NO" sz="3200">
                <a:latin typeface="Times New Roman" pitchFamily="18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nb-NO" sz="2000">
                <a:latin typeface="Times New Roman" pitchFamily="18" charset="0"/>
              </a:rPr>
              <a:t>Å kunne diskutere, løse problemer i fellesskap, ha felles mål.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724525" y="5084762"/>
            <a:ext cx="3419475" cy="1723549"/>
          </a:xfrm>
          <a:prstGeom prst="rect">
            <a:avLst/>
          </a:prstGeom>
          <a:solidFill>
            <a:srgbClr val="FF5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sz="3600" dirty="0">
                <a:latin typeface="Times New Roman" pitchFamily="18" charset="0"/>
              </a:rPr>
              <a:t>Innflytelse :</a:t>
            </a:r>
          </a:p>
          <a:p>
            <a:pPr eaLnBrk="0" hangingPunct="0">
              <a:spcBef>
                <a:spcPct val="50000"/>
              </a:spcBef>
            </a:pPr>
            <a:r>
              <a:rPr lang="nb-NO" sz="2000" dirty="0">
                <a:latin typeface="Times New Roman" pitchFamily="18" charset="0"/>
              </a:rPr>
              <a:t>At foreldre sikres medvirkning og at </a:t>
            </a:r>
            <a:r>
              <a:rPr lang="nb-NO" sz="2000" dirty="0" smtClean="0">
                <a:latin typeface="Times New Roman" pitchFamily="18" charset="0"/>
              </a:rPr>
              <a:t>deres synspunkter </a:t>
            </a:r>
            <a:r>
              <a:rPr lang="nb-NO" sz="2000" dirty="0">
                <a:latin typeface="Times New Roman" pitchFamily="18" charset="0"/>
              </a:rPr>
              <a:t>ivaretas.</a:t>
            </a:r>
          </a:p>
        </p:txBody>
      </p:sp>
    </p:spTree>
    <p:extLst>
      <p:ext uri="{BB962C8B-B14F-4D97-AF65-F5344CB8AC3E}">
        <p14:creationId xmlns:p14="http://schemas.microsoft.com/office/powerpoint/2010/main" val="418032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43000"/>
          </a:xfrm>
        </p:spPr>
        <p:txBody>
          <a:bodyPr/>
          <a:lstStyle/>
          <a:p>
            <a:r>
              <a:rPr lang="nb-NO" dirty="0" smtClean="0"/>
              <a:t>En skoles resultater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b-NO" dirty="0" smtClean="0"/>
              <a:t>Har stor sammenheng med </a:t>
            </a:r>
            <a:r>
              <a:rPr lang="nb-NO" b="1" dirty="0" smtClean="0"/>
              <a:t>demografi </a:t>
            </a:r>
            <a:r>
              <a:rPr lang="nb-NO" dirty="0" smtClean="0"/>
              <a:t>(det generelle utdanningsnivået hos foreldrene)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dirty="0"/>
              <a:t> </a:t>
            </a:r>
            <a:r>
              <a:rPr lang="nb-NO" dirty="0" smtClean="0"/>
              <a:t>Forskjell i kvalitet mellom skoler påvirker elevresultatene med fra </a:t>
            </a:r>
            <a:r>
              <a:rPr lang="nb-NO" b="1" dirty="0" smtClean="0"/>
              <a:t>12-15%.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dirty="0"/>
              <a:t> </a:t>
            </a:r>
            <a:r>
              <a:rPr lang="nb-NO" dirty="0" smtClean="0"/>
              <a:t>Dersom en skole har gode resultater på tross av demografi, har de som regel en </a:t>
            </a:r>
            <a:r>
              <a:rPr lang="nb-NO" b="1" dirty="0" smtClean="0">
                <a:solidFill>
                  <a:srgbClr val="FF0000"/>
                </a:solidFill>
              </a:rPr>
              <a:t>høyere forpliktelse og bedre kvalitet på sitt samarbeid med foreldrene som sin styrke og som sitt største kjennemerke. </a:t>
            </a:r>
            <a:endParaRPr lang="nb-NO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7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610600" cy="13948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Det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mødrene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som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står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for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størst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imes New Roman" pitchFamily="18" charset="0"/>
              </a:rPr>
              <a:t>sosial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imes New Roman" pitchFamily="18" charset="0"/>
              </a:rPr>
              <a:t>støtte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og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faglig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støtte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forhold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til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skole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81000" y="1371600"/>
            <a:ext cx="3962400" cy="22860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429000" cy="24284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3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dirty="0" err="1">
                <a:solidFill>
                  <a:srgbClr val="000000"/>
                </a:solidFill>
                <a:latin typeface="Times New Roman" pitchFamily="18" charset="0"/>
              </a:rPr>
              <a:t>Mødre</a:t>
            </a:r>
            <a:endParaRPr lang="en-GB" sz="6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00000"/>
              </a:lnSpc>
              <a:spcBef>
                <a:spcPts val="3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dirty="0" smtClean="0">
                <a:solidFill>
                  <a:srgbClr val="000000"/>
                </a:solidFill>
                <a:latin typeface="Times New Roman" pitchFamily="18" charset="0"/>
              </a:rPr>
              <a:t>80</a:t>
            </a:r>
            <a:r>
              <a:rPr lang="en-GB" sz="6000" dirty="0">
                <a:solidFill>
                  <a:srgbClr val="000000"/>
                </a:solidFill>
                <a:latin typeface="Times New Roman" pitchFamily="18" charset="0"/>
              </a:rPr>
              <a:t>%</a:t>
            </a:r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4495800" y="1371600"/>
            <a:ext cx="4267200" cy="2362200"/>
          </a:xfrm>
          <a:prstGeom prst="rect">
            <a:avLst/>
          </a:prstGeom>
          <a:solidFill>
            <a:srgbClr val="FFCC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4572000" y="1371600"/>
            <a:ext cx="4038600" cy="24284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3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dirty="0" smtClean="0">
                <a:solidFill>
                  <a:srgbClr val="000000"/>
                </a:solidFill>
                <a:latin typeface="Times New Roman" pitchFamily="18" charset="0"/>
              </a:rPr>
              <a:t>        </a:t>
            </a:r>
            <a:r>
              <a:rPr lang="en-GB" sz="6000" dirty="0" err="1" smtClean="0">
                <a:solidFill>
                  <a:srgbClr val="000000"/>
                </a:solidFill>
                <a:latin typeface="Times New Roman" pitchFamily="18" charset="0"/>
              </a:rPr>
              <a:t>Fedre</a:t>
            </a:r>
            <a:endParaRPr lang="en-GB" sz="6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00000"/>
              </a:lnSpc>
              <a:spcBef>
                <a:spcPts val="3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 dirty="0" smtClean="0">
                <a:solidFill>
                  <a:srgbClr val="000000"/>
                </a:solidFill>
                <a:latin typeface="Times New Roman" pitchFamily="18" charset="0"/>
              </a:rPr>
              <a:t>           5%</a:t>
            </a:r>
            <a:endParaRPr lang="en-GB" sz="6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226765" y="3657600"/>
            <a:ext cx="8565629" cy="3272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Leksehjelp</a:t>
            </a: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Fremmøte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på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konferanser-foreldremøter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etc.</a:t>
            </a: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Kontakt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med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lærere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skole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Deltakelse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(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turer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oppvisninger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etc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Oppfølging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av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skolerelaterte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ting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Bidrag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til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læringsmiljøtiltak</a:t>
            </a: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5940425" y="5445125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Ref.Thomas Nordahl</a:t>
            </a:r>
          </a:p>
        </p:txBody>
      </p:sp>
      <p:sp>
        <p:nvSpPr>
          <p:cNvPr id="10" name="Ellipse 9"/>
          <p:cNvSpPr/>
          <p:nvPr/>
        </p:nvSpPr>
        <p:spPr>
          <a:xfrm>
            <a:off x="3275856" y="2132856"/>
            <a:ext cx="2376264" cy="86409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3779912" y="1988840"/>
            <a:ext cx="17281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r>
              <a:rPr lang="nb-NO" sz="4400" dirty="0" smtClean="0"/>
              <a:t>15%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3445433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>
          <a:xfrm>
            <a:off x="446088" y="-171450"/>
            <a:ext cx="8229600" cy="1143000"/>
          </a:xfrm>
        </p:spPr>
        <p:txBody>
          <a:bodyPr/>
          <a:lstStyle/>
          <a:p>
            <a:r>
              <a:rPr lang="nb-NO" altLang="nb-NO" smtClean="0"/>
              <a:t>Trivsel 2013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>
          <a:xfrm>
            <a:off x="179388" y="692150"/>
            <a:ext cx="8964612" cy="1441450"/>
          </a:xfrm>
          <a:solidFill>
            <a:srgbClr val="FFFF00"/>
          </a:solidFill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nb-NO" altLang="nb-NO" smtClean="0"/>
              <a:t>Norske elever trives nesten best i hele Europa og trivselen er i tillegg økende. </a:t>
            </a:r>
            <a:r>
              <a:rPr lang="nb-NO" altLang="nb-NO" sz="2000" smtClean="0"/>
              <a:t>F.eks trives kun 67% av elevene i Finland som vi ofte sammenlignes med. Snitt Europa er 80%  mot Norge 89,7%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468313" y="2565400"/>
          <a:ext cx="8207374" cy="252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482"/>
                <a:gridCol w="1172482"/>
                <a:gridCol w="1172482"/>
                <a:gridCol w="1172482"/>
                <a:gridCol w="1172482"/>
                <a:gridCol w="1172482"/>
                <a:gridCol w="1172482"/>
              </a:tblGrid>
              <a:tr h="791612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Svært godt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Godt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Trives litt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Ikke noe særlig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Ikke</a:t>
                      </a:r>
                      <a:r>
                        <a:rPr lang="nb-NO" sz="1800" baseline="0" dirty="0" smtClean="0"/>
                        <a:t> i det hele tatt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Snitt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err="1" smtClean="0"/>
                        <a:t>Std</a:t>
                      </a:r>
                      <a:endParaRPr lang="nb-NO" sz="1800" dirty="0" smtClean="0"/>
                    </a:p>
                    <a:p>
                      <a:r>
                        <a:rPr lang="nb-NO" sz="1800" dirty="0" smtClean="0"/>
                        <a:t>avvik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</a:tr>
              <a:tr h="1737276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45,08%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44,62%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7,77%</a:t>
                      </a:r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r>
                        <a:rPr lang="nb-NO" sz="1800" dirty="0" smtClean="0"/>
                        <a:t>30986</a:t>
                      </a:r>
                    </a:p>
                    <a:p>
                      <a:r>
                        <a:rPr lang="nb-NO" sz="1800" dirty="0" smtClean="0"/>
                        <a:t>elever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1,67%</a:t>
                      </a:r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r>
                        <a:rPr lang="nb-NO" sz="1800" dirty="0" smtClean="0"/>
                        <a:t>6655</a:t>
                      </a:r>
                    </a:p>
                    <a:p>
                      <a:r>
                        <a:rPr lang="nb-NO" sz="1800" dirty="0" smtClean="0"/>
                        <a:t>elever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0,86%</a:t>
                      </a:r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r>
                        <a:rPr lang="nb-NO" sz="1800" dirty="0" smtClean="0"/>
                        <a:t>3426</a:t>
                      </a:r>
                    </a:p>
                    <a:p>
                      <a:r>
                        <a:rPr lang="nb-NO" sz="1800" dirty="0" smtClean="0"/>
                        <a:t>elever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4,31</a:t>
                      </a:r>
                      <a:endParaRPr lang="nb-NO" sz="1800" dirty="0"/>
                    </a:p>
                  </a:txBody>
                  <a:tcPr marL="91423" marR="91423" marT="45692" marB="45692"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0,76</a:t>
                      </a:r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 smtClean="0"/>
                    </a:p>
                    <a:p>
                      <a:endParaRPr lang="nb-NO" sz="1800" dirty="0"/>
                    </a:p>
                  </a:txBody>
                  <a:tcPr marL="91423" marR="91423" marT="45692" marB="45692"/>
                </a:tc>
              </a:tr>
            </a:tbl>
          </a:graphicData>
        </a:graphic>
      </p:graphicFrame>
      <p:cxnSp>
        <p:nvCxnSpPr>
          <p:cNvPr id="7" name="Rett linje 6"/>
          <p:cNvCxnSpPr/>
          <p:nvPr/>
        </p:nvCxnSpPr>
        <p:spPr>
          <a:xfrm>
            <a:off x="2771775" y="3716338"/>
            <a:ext cx="2376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3" name="TekstSylinder 7"/>
          <p:cNvSpPr txBox="1">
            <a:spLocks noChangeArrowheads="1"/>
          </p:cNvSpPr>
          <p:nvPr/>
        </p:nvSpPr>
        <p:spPr bwMode="auto">
          <a:xfrm>
            <a:off x="3635375" y="3743325"/>
            <a:ext cx="1728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800">
                <a:latin typeface="Arial" pitchFamily="34" charset="0"/>
              </a:rPr>
              <a:t>9,44%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539750" y="5300663"/>
            <a:ext cx="8135938" cy="9540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b-NO" sz="2800" dirty="0"/>
              <a:t>Det er stor forskjell på å ha lav trivsel enn å mistrives.</a:t>
            </a:r>
          </a:p>
        </p:txBody>
      </p:sp>
      <p:cxnSp>
        <p:nvCxnSpPr>
          <p:cNvPr id="11" name="Rett pil 10"/>
          <p:cNvCxnSpPr/>
          <p:nvPr/>
        </p:nvCxnSpPr>
        <p:spPr>
          <a:xfrm flipV="1">
            <a:off x="5651500" y="5084763"/>
            <a:ext cx="0" cy="3603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692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215900" y="0"/>
            <a:ext cx="8569325" cy="4619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b-NO" dirty="0">
                <a:latin typeface="Arial" charset="0"/>
              </a:rPr>
              <a:t>Barn og relasjoner : Sammenligning mellom 38 land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215900" y="911225"/>
            <a:ext cx="8569325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b-NO" dirty="0">
                <a:solidFill>
                  <a:srgbClr val="FF0000"/>
                </a:solidFill>
                <a:latin typeface="Arial" charset="0"/>
              </a:rPr>
              <a:t>Vennskap med de som de går i klasse sammen med.</a:t>
            </a:r>
          </a:p>
        </p:txBody>
      </p:sp>
      <p:cxnSp>
        <p:nvCxnSpPr>
          <p:cNvPr id="7" name="Rett linje 6"/>
          <p:cNvCxnSpPr/>
          <p:nvPr/>
        </p:nvCxnSpPr>
        <p:spPr>
          <a:xfrm>
            <a:off x="827088" y="1773238"/>
            <a:ext cx="0" cy="4464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TekstSylinder 8"/>
          <p:cNvSpPr txBox="1">
            <a:spLocks noChangeArrowheads="1"/>
          </p:cNvSpPr>
          <p:nvPr/>
        </p:nvSpPr>
        <p:spPr bwMode="auto">
          <a:xfrm>
            <a:off x="900113" y="6021388"/>
            <a:ext cx="1223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0%</a:t>
            </a:r>
          </a:p>
        </p:txBody>
      </p:sp>
      <p:sp>
        <p:nvSpPr>
          <p:cNvPr id="11" name="Rektangel 10"/>
          <p:cNvSpPr/>
          <p:nvPr/>
        </p:nvSpPr>
        <p:spPr>
          <a:xfrm>
            <a:off x="2124075" y="2205038"/>
            <a:ext cx="792163" cy="403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271" name="TekstSylinder 11"/>
          <p:cNvSpPr txBox="1">
            <a:spLocks noChangeArrowheads="1"/>
          </p:cNvSpPr>
          <p:nvPr/>
        </p:nvSpPr>
        <p:spPr bwMode="auto">
          <a:xfrm>
            <a:off x="900113" y="1628775"/>
            <a:ext cx="1619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100%</a:t>
            </a:r>
          </a:p>
        </p:txBody>
      </p:sp>
      <p:sp>
        <p:nvSpPr>
          <p:cNvPr id="11272" name="TekstSylinder 12"/>
          <p:cNvSpPr txBox="1">
            <a:spLocks noChangeArrowheads="1"/>
          </p:cNvSpPr>
          <p:nvPr/>
        </p:nvSpPr>
        <p:spPr bwMode="auto">
          <a:xfrm>
            <a:off x="2122488" y="2205038"/>
            <a:ext cx="793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81%</a:t>
            </a:r>
          </a:p>
        </p:txBody>
      </p:sp>
      <p:sp>
        <p:nvSpPr>
          <p:cNvPr id="11273" name="TekstSylinder 13"/>
          <p:cNvSpPr txBox="1">
            <a:spLocks noChangeArrowheads="1"/>
          </p:cNvSpPr>
          <p:nvPr/>
        </p:nvSpPr>
        <p:spPr bwMode="auto">
          <a:xfrm>
            <a:off x="1709738" y="6245225"/>
            <a:ext cx="1206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11 år Jente</a:t>
            </a:r>
          </a:p>
        </p:txBody>
      </p:sp>
      <p:sp>
        <p:nvSpPr>
          <p:cNvPr id="15" name="Rektangel 14"/>
          <p:cNvSpPr/>
          <p:nvPr/>
        </p:nvSpPr>
        <p:spPr>
          <a:xfrm>
            <a:off x="2916238" y="2286000"/>
            <a:ext cx="792162" cy="39512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275" name="TekstSylinder 15"/>
          <p:cNvSpPr txBox="1">
            <a:spLocks noChangeArrowheads="1"/>
          </p:cNvSpPr>
          <p:nvPr/>
        </p:nvSpPr>
        <p:spPr bwMode="auto">
          <a:xfrm>
            <a:off x="2916238" y="2286000"/>
            <a:ext cx="935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80%</a:t>
            </a:r>
          </a:p>
        </p:txBody>
      </p:sp>
      <p:sp>
        <p:nvSpPr>
          <p:cNvPr id="11276" name="TekstSylinder 16"/>
          <p:cNvSpPr txBox="1">
            <a:spLocks noChangeArrowheads="1"/>
          </p:cNvSpPr>
          <p:nvPr/>
        </p:nvSpPr>
        <p:spPr bwMode="auto">
          <a:xfrm>
            <a:off x="3006725" y="6245225"/>
            <a:ext cx="989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11 år Gutt</a:t>
            </a:r>
          </a:p>
        </p:txBody>
      </p:sp>
      <p:sp>
        <p:nvSpPr>
          <p:cNvPr id="18" name="Rektangel 17"/>
          <p:cNvSpPr/>
          <p:nvPr/>
        </p:nvSpPr>
        <p:spPr>
          <a:xfrm>
            <a:off x="4608513" y="2101850"/>
            <a:ext cx="755650" cy="4143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278" name="TekstSylinder 18"/>
          <p:cNvSpPr txBox="1">
            <a:spLocks noChangeArrowheads="1"/>
          </p:cNvSpPr>
          <p:nvPr/>
        </p:nvSpPr>
        <p:spPr bwMode="auto">
          <a:xfrm>
            <a:off x="4500563" y="6245225"/>
            <a:ext cx="1008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13 år Jente</a:t>
            </a:r>
          </a:p>
        </p:txBody>
      </p:sp>
      <p:sp>
        <p:nvSpPr>
          <p:cNvPr id="11279" name="TekstSylinder 19"/>
          <p:cNvSpPr txBox="1">
            <a:spLocks noChangeArrowheads="1"/>
          </p:cNvSpPr>
          <p:nvPr/>
        </p:nvSpPr>
        <p:spPr bwMode="auto">
          <a:xfrm>
            <a:off x="4621213" y="2122488"/>
            <a:ext cx="684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82%</a:t>
            </a:r>
          </a:p>
        </p:txBody>
      </p:sp>
      <p:sp>
        <p:nvSpPr>
          <p:cNvPr id="21" name="Rektangel 20"/>
          <p:cNvSpPr/>
          <p:nvPr/>
        </p:nvSpPr>
        <p:spPr>
          <a:xfrm>
            <a:off x="5364163" y="2492375"/>
            <a:ext cx="863600" cy="37449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281" name="TekstSylinder 21"/>
          <p:cNvSpPr txBox="1">
            <a:spLocks noChangeArrowheads="1"/>
          </p:cNvSpPr>
          <p:nvPr/>
        </p:nvSpPr>
        <p:spPr bwMode="auto">
          <a:xfrm>
            <a:off x="5478463" y="2562225"/>
            <a:ext cx="719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76%</a:t>
            </a:r>
          </a:p>
        </p:txBody>
      </p:sp>
      <p:sp>
        <p:nvSpPr>
          <p:cNvPr id="11282" name="TekstSylinder 22"/>
          <p:cNvSpPr txBox="1">
            <a:spLocks noChangeArrowheads="1"/>
          </p:cNvSpPr>
          <p:nvPr/>
        </p:nvSpPr>
        <p:spPr bwMode="auto">
          <a:xfrm>
            <a:off x="5508625" y="6245225"/>
            <a:ext cx="927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13 år Gutt</a:t>
            </a:r>
          </a:p>
        </p:txBody>
      </p:sp>
      <p:sp>
        <p:nvSpPr>
          <p:cNvPr id="24" name="Rektangel 23"/>
          <p:cNvSpPr/>
          <p:nvPr/>
        </p:nvSpPr>
        <p:spPr>
          <a:xfrm>
            <a:off x="6804025" y="2511425"/>
            <a:ext cx="792163" cy="3694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25" name="Rektangel 24"/>
          <p:cNvSpPr/>
          <p:nvPr/>
        </p:nvSpPr>
        <p:spPr>
          <a:xfrm>
            <a:off x="7596188" y="2636838"/>
            <a:ext cx="720725" cy="35687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1285" name="TekstSylinder 25"/>
          <p:cNvSpPr txBox="1">
            <a:spLocks noChangeArrowheads="1"/>
          </p:cNvSpPr>
          <p:nvPr/>
        </p:nvSpPr>
        <p:spPr bwMode="auto">
          <a:xfrm>
            <a:off x="6804025" y="6253163"/>
            <a:ext cx="1152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15 år Jente </a:t>
            </a:r>
          </a:p>
        </p:txBody>
      </p:sp>
      <p:sp>
        <p:nvSpPr>
          <p:cNvPr id="11286" name="TekstSylinder 26"/>
          <p:cNvSpPr txBox="1">
            <a:spLocks noChangeArrowheads="1"/>
          </p:cNvSpPr>
          <p:nvPr/>
        </p:nvSpPr>
        <p:spPr bwMode="auto">
          <a:xfrm>
            <a:off x="6786563" y="2509838"/>
            <a:ext cx="792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77%</a:t>
            </a:r>
          </a:p>
        </p:txBody>
      </p:sp>
      <p:sp>
        <p:nvSpPr>
          <p:cNvPr id="11287" name="TekstSylinder 27"/>
          <p:cNvSpPr txBox="1">
            <a:spLocks noChangeArrowheads="1"/>
          </p:cNvSpPr>
          <p:nvPr/>
        </p:nvSpPr>
        <p:spPr bwMode="auto">
          <a:xfrm>
            <a:off x="7596188" y="2636838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latin typeface="Arial" pitchFamily="34" charset="0"/>
                <a:ea typeface="DejaVu Sans"/>
                <a:cs typeface="DejaVu Sans"/>
              </a:rPr>
              <a:t>75%</a:t>
            </a:r>
          </a:p>
        </p:txBody>
      </p:sp>
      <p:sp>
        <p:nvSpPr>
          <p:cNvPr id="11288" name="TekstSylinder 28"/>
          <p:cNvSpPr txBox="1">
            <a:spLocks noChangeArrowheads="1"/>
          </p:cNvSpPr>
          <p:nvPr/>
        </p:nvSpPr>
        <p:spPr bwMode="auto">
          <a:xfrm>
            <a:off x="7596188" y="6272213"/>
            <a:ext cx="1008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15 år gutt</a:t>
            </a:r>
          </a:p>
        </p:txBody>
      </p:sp>
      <p:sp>
        <p:nvSpPr>
          <p:cNvPr id="11289" name="TekstSylinder 29"/>
          <p:cNvSpPr txBox="1">
            <a:spLocks noChangeArrowheads="1"/>
          </p:cNvSpPr>
          <p:nvPr/>
        </p:nvSpPr>
        <p:spPr bwMode="auto">
          <a:xfrm>
            <a:off x="1919288" y="1323975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Snitt ranking 6/38</a:t>
            </a:r>
          </a:p>
        </p:txBody>
      </p:sp>
      <p:sp>
        <p:nvSpPr>
          <p:cNvPr id="11290" name="TekstSylinder 30"/>
          <p:cNvSpPr txBox="1">
            <a:spLocks noChangeArrowheads="1"/>
          </p:cNvSpPr>
          <p:nvPr/>
        </p:nvSpPr>
        <p:spPr bwMode="auto">
          <a:xfrm>
            <a:off x="4597400" y="1208088"/>
            <a:ext cx="220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Snitt ranking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5/38</a:t>
            </a:r>
          </a:p>
        </p:txBody>
      </p:sp>
      <p:sp>
        <p:nvSpPr>
          <p:cNvPr id="11291" name="TekstSylinder 31"/>
          <p:cNvSpPr txBox="1">
            <a:spLocks noChangeArrowheads="1"/>
          </p:cNvSpPr>
          <p:nvPr/>
        </p:nvSpPr>
        <p:spPr bwMode="auto">
          <a:xfrm>
            <a:off x="6786563" y="1373188"/>
            <a:ext cx="233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000">
                <a:latin typeface="Arial" pitchFamily="34" charset="0"/>
                <a:ea typeface="DejaVu Sans"/>
                <a:cs typeface="DejaVu Sans"/>
              </a:rPr>
              <a:t>Snitt ranking 8/38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3681413" y="450850"/>
            <a:ext cx="5416550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>
                <a:latin typeface="Arial" charset="0"/>
              </a:rPr>
              <a:t>Ref. </a:t>
            </a:r>
            <a:r>
              <a:rPr lang="nb-NO" sz="1200" dirty="0" err="1">
                <a:latin typeface="Arial" charset="0"/>
              </a:rPr>
              <a:t>Social</a:t>
            </a:r>
            <a:r>
              <a:rPr lang="nb-NO" sz="1200" dirty="0">
                <a:latin typeface="Arial" charset="0"/>
              </a:rPr>
              <a:t> Determinant </a:t>
            </a:r>
            <a:r>
              <a:rPr lang="nb-NO" sz="1200" dirty="0" err="1">
                <a:latin typeface="Arial" charset="0"/>
              </a:rPr>
              <a:t>of</a:t>
            </a:r>
            <a:r>
              <a:rPr lang="nb-NO" sz="1200" dirty="0">
                <a:latin typeface="Arial" charset="0"/>
              </a:rPr>
              <a:t> </a:t>
            </a:r>
            <a:r>
              <a:rPr lang="nb-NO" sz="1200" dirty="0" err="1">
                <a:latin typeface="Arial" charset="0"/>
              </a:rPr>
              <a:t>Helath</a:t>
            </a:r>
            <a:r>
              <a:rPr lang="nb-NO" sz="1200" dirty="0">
                <a:latin typeface="Arial" charset="0"/>
              </a:rPr>
              <a:t> and </a:t>
            </a:r>
            <a:r>
              <a:rPr lang="nb-NO" sz="1200" dirty="0" err="1">
                <a:latin typeface="Arial" charset="0"/>
              </a:rPr>
              <a:t>Well</a:t>
            </a:r>
            <a:r>
              <a:rPr lang="nb-NO" sz="1200" dirty="0">
                <a:latin typeface="Arial" charset="0"/>
              </a:rPr>
              <a:t> </a:t>
            </a:r>
            <a:r>
              <a:rPr lang="nb-NO" sz="1200" dirty="0" err="1">
                <a:latin typeface="Arial" charset="0"/>
              </a:rPr>
              <a:t>Being</a:t>
            </a:r>
            <a:r>
              <a:rPr lang="nb-NO" sz="1200" dirty="0">
                <a:latin typeface="Arial" charset="0"/>
              </a:rPr>
              <a:t> </a:t>
            </a:r>
            <a:r>
              <a:rPr lang="nb-NO" sz="1200" dirty="0" err="1">
                <a:latin typeface="Arial" charset="0"/>
              </a:rPr>
              <a:t>among</a:t>
            </a:r>
            <a:r>
              <a:rPr lang="nb-NO" sz="1200" dirty="0">
                <a:latin typeface="Arial" charset="0"/>
              </a:rPr>
              <a:t> Young People , Currie et al 2012</a:t>
            </a:r>
          </a:p>
        </p:txBody>
      </p:sp>
    </p:spTree>
    <p:extLst>
      <p:ext uri="{BB962C8B-B14F-4D97-AF65-F5344CB8AC3E}">
        <p14:creationId xmlns:p14="http://schemas.microsoft.com/office/powerpoint/2010/main" val="32785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tema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nb-NO" dirty="0" smtClean="0"/>
              <a:t> </a:t>
            </a:r>
            <a:r>
              <a:rPr lang="nb-NO" sz="4000" dirty="0" smtClean="0"/>
              <a:t>Hva er et læringsmiljø?</a:t>
            </a:r>
          </a:p>
          <a:p>
            <a:pPr>
              <a:buFont typeface="Wingdings" pitchFamily="2" charset="2"/>
              <a:buChar char="Ø"/>
            </a:pPr>
            <a:r>
              <a:rPr lang="nb-NO" sz="4000" dirty="0" smtClean="0"/>
              <a:t>Hva kjennetegner gode læringsmiljøer?</a:t>
            </a:r>
          </a:p>
          <a:p>
            <a:pPr>
              <a:buFont typeface="Wingdings" pitchFamily="2" charset="2"/>
              <a:buChar char="Ø"/>
            </a:pPr>
            <a:r>
              <a:rPr lang="nb-NO" sz="4000" dirty="0" smtClean="0"/>
              <a:t>Hva kjennetegner «dårlige læringsmiljøer»?</a:t>
            </a:r>
          </a:p>
          <a:p>
            <a:pPr>
              <a:buFont typeface="Wingdings" pitchFamily="2" charset="2"/>
              <a:buChar char="Ø"/>
            </a:pPr>
            <a:r>
              <a:rPr lang="nb-NO" sz="4000" dirty="0" smtClean="0"/>
              <a:t> Hvorfor utvikler noen læringsmiljøer seg negativt? Årsaker?</a:t>
            </a:r>
          </a:p>
          <a:p>
            <a:pPr>
              <a:buFont typeface="Wingdings" pitchFamily="2" charset="2"/>
              <a:buChar char="Ø"/>
            </a:pPr>
            <a:r>
              <a:rPr lang="nb-NO" sz="4000" dirty="0" smtClean="0"/>
              <a:t> Hvordan kan vi  sammen bygge positive læringsmiljøer?</a:t>
            </a:r>
          </a:p>
          <a:p>
            <a:pPr>
              <a:buFont typeface="Wingdings" pitchFamily="2" charset="2"/>
              <a:buChar char="Ø"/>
            </a:pPr>
            <a:r>
              <a:rPr lang="nb-NO" sz="4000" dirty="0" smtClean="0"/>
              <a:t>Foreldrestøtte i lys av  trivsel og læring.</a:t>
            </a:r>
          </a:p>
          <a:p>
            <a:pPr>
              <a:buFont typeface="Wingdings" pitchFamily="2" charset="2"/>
              <a:buChar char="Ø"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19108"/>
            <a:ext cx="8229600" cy="1143000"/>
          </a:xfrm>
        </p:spPr>
        <p:txBody>
          <a:bodyPr/>
          <a:lstStyle/>
          <a:p>
            <a:r>
              <a:rPr lang="nb-NO" dirty="0" smtClean="0"/>
              <a:t>Barneskolen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b-NO" dirty="0" smtClean="0"/>
              <a:t> 1-3 klasse er årene for </a:t>
            </a:r>
            <a:r>
              <a:rPr lang="nb-NO" dirty="0" smtClean="0">
                <a:solidFill>
                  <a:srgbClr val="FF0000"/>
                </a:solidFill>
              </a:rPr>
              <a:t>utvikling av vennskap </a:t>
            </a:r>
            <a:r>
              <a:rPr lang="nb-NO" dirty="0" smtClean="0"/>
              <a:t>og relasjoner til </a:t>
            </a:r>
            <a:r>
              <a:rPr lang="nb-NO" dirty="0" err="1" smtClean="0"/>
              <a:t>jevnaldrende.Da</a:t>
            </a:r>
            <a:r>
              <a:rPr lang="nb-NO" dirty="0" smtClean="0"/>
              <a:t> dannes vårt relasjonelle </a:t>
            </a:r>
            <a:r>
              <a:rPr lang="nb-NO" dirty="0" err="1" smtClean="0"/>
              <a:t>selbilde</a:t>
            </a:r>
            <a:r>
              <a:rPr lang="nb-NO" dirty="0" smtClean="0"/>
              <a:t> og vår evne til konsentrasjon utvikles. (6-9 år)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dirty="0"/>
              <a:t> </a:t>
            </a:r>
            <a:r>
              <a:rPr lang="nb-NO" dirty="0" smtClean="0"/>
              <a:t>4-5 klasse er kritiske år i forhold til motivasjon og vår utholdenhet utvikles. I disse årene dannes vårt skolefaglige selvbilde.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5965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Tidlig intervensjon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Løpet legges tidlig. Det er nesten 80% sannsynlig at det kompetansenivået en elev er på i 5-6 klasse er det samme kompetansenivået eleven er på i 10 klasse.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611560" y="4005064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Barneskolen</a:t>
            </a:r>
          </a:p>
          <a:p>
            <a:endParaRPr lang="nb-NO" dirty="0"/>
          </a:p>
          <a:p>
            <a:r>
              <a:rPr lang="nb-NO" dirty="0" smtClean="0"/>
              <a:t>1 Lav ( Flest gutter)</a:t>
            </a:r>
          </a:p>
          <a:p>
            <a:r>
              <a:rPr lang="nb-NO" dirty="0" smtClean="0"/>
              <a:t>2</a:t>
            </a:r>
          </a:p>
          <a:p>
            <a:r>
              <a:rPr lang="nb-NO" dirty="0" smtClean="0"/>
              <a:t>3Høy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5076056" y="4005064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Ungdomsskole</a:t>
            </a:r>
          </a:p>
          <a:p>
            <a:r>
              <a:rPr lang="nb-NO" dirty="0" smtClean="0"/>
              <a:t>1 Lav  (</a:t>
            </a:r>
            <a:r>
              <a:rPr lang="nb-NO" i="1" dirty="0" smtClean="0"/>
              <a:t>Flest gutter)</a:t>
            </a:r>
          </a:p>
          <a:p>
            <a:r>
              <a:rPr lang="nb-NO" i="1" dirty="0" smtClean="0"/>
              <a:t>2         (Flest gutter)</a:t>
            </a:r>
          </a:p>
          <a:p>
            <a:r>
              <a:rPr lang="nb-NO" dirty="0" smtClean="0"/>
              <a:t>3</a:t>
            </a:r>
          </a:p>
          <a:p>
            <a:r>
              <a:rPr lang="nb-NO" dirty="0" smtClean="0"/>
              <a:t>4</a:t>
            </a:r>
          </a:p>
          <a:p>
            <a:r>
              <a:rPr lang="nb-NO" dirty="0" smtClean="0"/>
              <a:t>5 Høy </a:t>
            </a:r>
            <a:endParaRPr lang="nb-NO" dirty="0"/>
          </a:p>
        </p:txBody>
      </p:sp>
      <p:cxnSp>
        <p:nvCxnSpPr>
          <p:cNvPr id="7" name="Rett pil 6"/>
          <p:cNvCxnSpPr/>
          <p:nvPr/>
        </p:nvCxnSpPr>
        <p:spPr>
          <a:xfrm flipV="1">
            <a:off x="2627784" y="4581128"/>
            <a:ext cx="2448272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2627784" y="414908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Stabilitet+kjønn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0778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62319" y="3856955"/>
            <a:ext cx="6858000" cy="1790700"/>
          </a:xfrm>
        </p:spPr>
        <p:txBody>
          <a:bodyPr>
            <a:normAutofit/>
          </a:bodyPr>
          <a:lstStyle/>
          <a:p>
            <a:r>
              <a:rPr lang="en-US" sz="1050" dirty="0"/>
              <a:t>Ref. Arthur E. </a:t>
            </a:r>
            <a:r>
              <a:rPr lang="en-US" sz="1050" dirty="0" err="1"/>
              <a:t>Poropat</a:t>
            </a:r>
            <a:r>
              <a:rPr lang="en-US" sz="1050" dirty="0"/>
              <a:t>: «Other-rated personality and academic performance: Evidence and implications», </a:t>
            </a:r>
            <a:r>
              <a:rPr lang="en-US" sz="1050" i="1" dirty="0"/>
              <a:t>Learning and Individual Differences</a:t>
            </a:r>
            <a:r>
              <a:rPr lang="en-US" sz="1050" dirty="0"/>
              <a:t>, 8/2014, </a:t>
            </a:r>
            <a:r>
              <a:rPr lang="en-US" sz="1050" dirty="0" err="1"/>
              <a:t>doi</a:t>
            </a:r>
            <a:r>
              <a:rPr lang="en-US" sz="1050" dirty="0"/>
              <a:t>: 10.1016/j.lindif.2014.05.013 </a:t>
            </a:r>
            <a:endParaRPr lang="nb-NO" sz="1050" dirty="0"/>
          </a:p>
        </p:txBody>
      </p:sp>
      <p:cxnSp>
        <p:nvCxnSpPr>
          <p:cNvPr id="5" name="Rett linje 4"/>
          <p:cNvCxnSpPr/>
          <p:nvPr/>
        </p:nvCxnSpPr>
        <p:spPr>
          <a:xfrm>
            <a:off x="2105696" y="1823166"/>
            <a:ext cx="9659" cy="169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>
            <a:off x="2115355" y="3513518"/>
            <a:ext cx="1873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1619672" y="1268528"/>
            <a:ext cx="1777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Intelligens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805708" y="3169492"/>
            <a:ext cx="165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Flittighet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3052293" y="2667701"/>
            <a:ext cx="94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59%</a:t>
            </a:r>
            <a:endParaRPr lang="nb-NO" sz="24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2361664" y="1762527"/>
            <a:ext cx="845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41%</a:t>
            </a:r>
            <a:endParaRPr lang="nb-NO" sz="24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3673544" y="323143"/>
            <a:ext cx="243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i="1" dirty="0" smtClean="0"/>
              <a:t>Variasjon i skoleprestasjoner i lys av disse to variablene</a:t>
            </a:r>
            <a:endParaRPr lang="nb-NO" sz="2400" i="1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6104586" y="1594617"/>
            <a:ext cx="26562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En flittig elev som opplever at det må hard jobbing </a:t>
            </a:r>
            <a:r>
              <a:rPr lang="nb-NO" sz="2000" dirty="0" smtClean="0"/>
              <a:t>til, </a:t>
            </a:r>
            <a:r>
              <a:rPr lang="nb-NO" sz="2000" dirty="0"/>
              <a:t>har i snitt 1 karakter bedre på </a:t>
            </a:r>
            <a:r>
              <a:rPr lang="nb-NO" sz="2000" dirty="0" smtClean="0"/>
              <a:t>10. </a:t>
            </a:r>
            <a:r>
              <a:rPr lang="nb-NO" sz="2000" dirty="0"/>
              <a:t>trinn enn en som opplever seg intelligent og har lett for det, uten særlige anstrengelser.</a:t>
            </a:r>
          </a:p>
        </p:txBody>
      </p:sp>
      <p:cxnSp>
        <p:nvCxnSpPr>
          <p:cNvPr id="4" name="Rett linje 3"/>
          <p:cNvCxnSpPr/>
          <p:nvPr/>
        </p:nvCxnSpPr>
        <p:spPr>
          <a:xfrm flipV="1">
            <a:off x="2115355" y="1730193"/>
            <a:ext cx="1091486" cy="1783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Betydningen av arbeidsinnsats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Arbeidsinnsats ---------------- Læringsutbytte</a:t>
            </a:r>
          </a:p>
          <a:p>
            <a:pPr marL="0" indent="0">
              <a:buNone/>
            </a:pPr>
            <a:r>
              <a:rPr lang="nb-NO" dirty="0"/>
              <a:t>                                .</a:t>
            </a:r>
            <a:r>
              <a:rPr lang="nb-NO" dirty="0" smtClean="0"/>
              <a:t>73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Ref. SEPU,2015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457200" y="4653137"/>
            <a:ext cx="8435280" cy="20621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3200" i="1" dirty="0" smtClean="0"/>
              <a:t>I et foreldre og oppdragerperspektiv så betyr dette at det er svært viktig at vi trener våre barn i utholdenhet, ytelse og innsats og at vi formidler klart forventninger om innsats.</a:t>
            </a:r>
            <a:endParaRPr lang="nb-NO" sz="3200" i="1" dirty="0"/>
          </a:p>
        </p:txBody>
      </p:sp>
    </p:spTree>
    <p:extLst>
      <p:ext uri="{BB962C8B-B14F-4D97-AF65-F5344CB8AC3E}">
        <p14:creationId xmlns:p14="http://schemas.microsoft.com/office/powerpoint/2010/main" val="1105092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-1116" y="175747"/>
            <a:ext cx="8426450" cy="99417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Prestasjoner og de 4 c-er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8900" y="1169919"/>
            <a:ext cx="8426450" cy="3490120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sz="3600" dirty="0"/>
              <a:t>Prestasjoner = Potensial - </a:t>
            </a:r>
            <a:r>
              <a:rPr lang="nb-NO" sz="3600" b="1" dirty="0"/>
              <a:t>Distraksjoner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133908" y="3174979"/>
            <a:ext cx="47815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C1 : </a:t>
            </a:r>
            <a:r>
              <a:rPr lang="nb-NO" sz="2000" dirty="0" err="1"/>
              <a:t>Commitment</a:t>
            </a:r>
            <a:r>
              <a:rPr lang="nb-NO" sz="2000" dirty="0"/>
              <a:t> ( gir ikke opp ved motgang)</a:t>
            </a:r>
          </a:p>
          <a:p>
            <a:r>
              <a:rPr lang="nb-NO" sz="2000" dirty="0"/>
              <a:t>C2= Control : ( retter energien mot det de kan gjøre noe med)</a:t>
            </a:r>
          </a:p>
          <a:p>
            <a:r>
              <a:rPr lang="nb-NO" sz="2000" dirty="0"/>
              <a:t>C 3 : Challenge : ( elsker utfordringer, lære nye ting)</a:t>
            </a:r>
          </a:p>
          <a:p>
            <a:r>
              <a:rPr lang="nb-NO" sz="2000" dirty="0"/>
              <a:t>C4 : </a:t>
            </a:r>
            <a:r>
              <a:rPr lang="nb-NO" sz="2000" dirty="0" err="1"/>
              <a:t>Confidence</a:t>
            </a:r>
            <a:r>
              <a:rPr lang="nb-NO" sz="2000" dirty="0"/>
              <a:t> ( har tro på seg selv og egne evner og ferdigheter)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4960466" y="3174979"/>
            <a:ext cx="32893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100" dirty="0"/>
              <a:t>Alle de forhold som reduserer muligheten for optimal læring som er til stede i situasjonen , konteksten eller i eleven.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43891" y="2511068"/>
            <a:ext cx="458470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sz="2400" dirty="0"/>
              <a:t>Fremmer prestasjoner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4628592" y="2511068"/>
            <a:ext cx="36957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sz="2400" dirty="0"/>
              <a:t>Hemmer prestasjoner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588001" y="1310571"/>
            <a:ext cx="29273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dirty="0"/>
              <a:t>Ref. Cecilie Ystenes , VG Helg 25/7-2015 side 51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88900" y="5994301"/>
            <a:ext cx="8426450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2100" dirty="0"/>
              <a:t>Disse 4 c-ene kan trenes og </a:t>
            </a:r>
            <a:r>
              <a:rPr lang="nb-NO" sz="2100" dirty="0" smtClean="0"/>
              <a:t>utvikles der foreldrene er viktige «trenere» for eget barn. </a:t>
            </a:r>
            <a:endParaRPr lang="nb-NO" sz="2100" dirty="0"/>
          </a:p>
        </p:txBody>
      </p:sp>
      <p:sp>
        <p:nvSpPr>
          <p:cNvPr id="7" name="Pil opp 6"/>
          <p:cNvSpPr/>
          <p:nvPr/>
        </p:nvSpPr>
        <p:spPr>
          <a:xfrm>
            <a:off x="1187624" y="5661248"/>
            <a:ext cx="648072" cy="3330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5133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4572000" y="1772816"/>
            <a:ext cx="3528392" cy="36724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5004048" y="3140968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Positivt læringsmiljø</a:t>
            </a:r>
            <a:endParaRPr lang="nb-NO" sz="4000" dirty="0"/>
          </a:p>
        </p:txBody>
      </p:sp>
      <p:cxnSp>
        <p:nvCxnSpPr>
          <p:cNvPr id="5" name="Rett pil 4"/>
          <p:cNvCxnSpPr/>
          <p:nvPr/>
        </p:nvCxnSpPr>
        <p:spPr>
          <a:xfrm>
            <a:off x="3491880" y="1616606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pil 6"/>
          <p:cNvCxnSpPr/>
          <p:nvPr/>
        </p:nvCxnSpPr>
        <p:spPr>
          <a:xfrm>
            <a:off x="2699792" y="3802687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pil 8"/>
          <p:cNvCxnSpPr/>
          <p:nvPr/>
        </p:nvCxnSpPr>
        <p:spPr>
          <a:xfrm flipV="1">
            <a:off x="3635896" y="4941168"/>
            <a:ext cx="136815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191" y="908720"/>
            <a:ext cx="5002857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Høy foreldrestøtte</a:t>
            </a:r>
            <a:endParaRPr lang="nb-NO" sz="40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0" y="3140968"/>
            <a:ext cx="363589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Høy lærerstøtte</a:t>
            </a:r>
            <a:endParaRPr lang="nb-NO" sz="40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61801" y="5103674"/>
            <a:ext cx="3744416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Vennskap mellom elevene ( sosial integrasjon)</a:t>
            </a:r>
            <a:endParaRPr lang="nb-NO" sz="36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48866" y="1625928"/>
            <a:ext cx="4246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Emosjonell </a:t>
            </a:r>
          </a:p>
          <a:p>
            <a:r>
              <a:rPr lang="nb-NO" dirty="0" smtClean="0"/>
              <a:t>Sosial</a:t>
            </a:r>
          </a:p>
          <a:p>
            <a:r>
              <a:rPr lang="nb-NO" dirty="0" smtClean="0"/>
              <a:t>Skolefaglig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1191" y="3802687"/>
            <a:ext cx="3490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Strukturell</a:t>
            </a:r>
          </a:p>
          <a:p>
            <a:r>
              <a:rPr lang="nb-NO" dirty="0" smtClean="0"/>
              <a:t>Akademisk</a:t>
            </a:r>
          </a:p>
          <a:p>
            <a:r>
              <a:rPr lang="nb-NO" dirty="0" smtClean="0"/>
              <a:t>Autonomi</a:t>
            </a:r>
          </a:p>
          <a:p>
            <a:r>
              <a:rPr lang="nb-NO" dirty="0" smtClean="0"/>
              <a:t>Emosjonell</a:t>
            </a:r>
            <a:endParaRPr lang="nb-NO" dirty="0"/>
          </a:p>
        </p:txBody>
      </p:sp>
      <p:cxnSp>
        <p:nvCxnSpPr>
          <p:cNvPr id="6" name="Rett pil 5"/>
          <p:cNvCxnSpPr>
            <a:stCxn id="10" idx="0"/>
          </p:cNvCxnSpPr>
          <p:nvPr/>
        </p:nvCxnSpPr>
        <p:spPr>
          <a:xfrm flipV="1">
            <a:off x="2502620" y="692696"/>
            <a:ext cx="6292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3275856" y="26064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Foreldrene i Stavanger er svært fornøyd med sin egen innsats og oppfølging (2013-Foreldreundersøkelsen)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5130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99"/>
          </a:solidFill>
        </p:spPr>
        <p:txBody>
          <a:bodyPr/>
          <a:lstStyle/>
          <a:p>
            <a:r>
              <a:rPr lang="nb-NO"/>
              <a:t>Betydning av foreldrestøtte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 flipH="1">
            <a:off x="1547813" y="1412875"/>
            <a:ext cx="1439862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572000" y="1700213"/>
            <a:ext cx="1444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6804025" y="1557338"/>
            <a:ext cx="1296988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908175" y="2852738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4000">
                <a:latin typeface="Arial" charset="0"/>
              </a:rPr>
              <a:t>.27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284663" y="3141663"/>
            <a:ext cx="1511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>
                <a:latin typeface="Arial" charset="0"/>
              </a:rPr>
              <a:t>.30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451725" y="3644900"/>
            <a:ext cx="1512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>
                <a:latin typeface="Arial" charset="0"/>
              </a:rPr>
              <a:t>.25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0" y="4005263"/>
            <a:ext cx="29876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 dirty="0">
                <a:latin typeface="Arial" charset="0"/>
              </a:rPr>
              <a:t>Sammenheng med barnets </a:t>
            </a:r>
            <a:r>
              <a:rPr lang="nb-NO" sz="3200" b="1" dirty="0">
                <a:latin typeface="Arial" charset="0"/>
              </a:rPr>
              <a:t>relasjoner</a:t>
            </a:r>
            <a:r>
              <a:rPr lang="nb-NO" sz="3200" b="1" dirty="0" smtClean="0">
                <a:latin typeface="Arial" charset="0"/>
              </a:rPr>
              <a:t>/ vennskap </a:t>
            </a:r>
            <a:r>
              <a:rPr lang="nb-NO" sz="3200" b="1" dirty="0">
                <a:latin typeface="Arial" charset="0"/>
              </a:rPr>
              <a:t>til jevnaldrende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276600" y="4149725"/>
            <a:ext cx="309721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 dirty="0">
                <a:latin typeface="Arial" charset="0"/>
              </a:rPr>
              <a:t>Sammenheng med elevens </a:t>
            </a:r>
            <a:r>
              <a:rPr lang="nb-NO" sz="3200" b="1" dirty="0">
                <a:latin typeface="Arial" charset="0"/>
              </a:rPr>
              <a:t>relasjoner til </a:t>
            </a:r>
            <a:r>
              <a:rPr lang="nb-NO" sz="3200" dirty="0">
                <a:latin typeface="Arial" charset="0"/>
              </a:rPr>
              <a:t>læreren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4292600"/>
            <a:ext cx="277177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3200">
                <a:latin typeface="Arial" charset="0"/>
              </a:rPr>
              <a:t>Sammenheng om eleven </a:t>
            </a:r>
            <a:r>
              <a:rPr lang="nb-NO" sz="3600" b="1">
                <a:latin typeface="Arial" charset="0"/>
              </a:rPr>
              <a:t>trives</a:t>
            </a:r>
            <a:r>
              <a:rPr lang="nb-NO" sz="3200">
                <a:latin typeface="Arial" charset="0"/>
              </a:rPr>
              <a:t> på skolen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Foreldrestøtte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nb-NO" dirty="0"/>
          </a:p>
        </p:txBody>
      </p:sp>
      <p:sp>
        <p:nvSpPr>
          <p:cNvPr id="4" name="Ellipse 3"/>
          <p:cNvSpPr/>
          <p:nvPr/>
        </p:nvSpPr>
        <p:spPr>
          <a:xfrm>
            <a:off x="827584" y="2852936"/>
            <a:ext cx="2952328" cy="14401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1151620" y="2972851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Skolefaglig støtte</a:t>
            </a:r>
            <a:endParaRPr lang="nb-NO" sz="36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732240" y="274638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Ref. SEPU 2015, Thomas Nordahl</a:t>
            </a:r>
            <a:endParaRPr lang="nb-NO" dirty="0"/>
          </a:p>
        </p:txBody>
      </p:sp>
      <p:sp>
        <p:nvSpPr>
          <p:cNvPr id="7" name="Avrundet rektangel 6"/>
          <p:cNvSpPr/>
          <p:nvPr/>
        </p:nvSpPr>
        <p:spPr>
          <a:xfrm>
            <a:off x="5364088" y="2204864"/>
            <a:ext cx="3168352" cy="19389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/>
          <p:cNvSpPr txBox="1"/>
          <p:nvPr/>
        </p:nvSpPr>
        <p:spPr>
          <a:xfrm>
            <a:off x="5444070" y="2204864"/>
            <a:ext cx="2854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Interesse, engasjement for skole og skape fremtidsbilder for ditt barn.</a:t>
            </a:r>
            <a:endParaRPr lang="nb-NO" sz="2400" dirty="0"/>
          </a:p>
        </p:txBody>
      </p:sp>
      <p:cxnSp>
        <p:nvCxnSpPr>
          <p:cNvPr id="10" name="Rett pil 9"/>
          <p:cNvCxnSpPr>
            <a:stCxn id="4" idx="6"/>
          </p:cNvCxnSpPr>
          <p:nvPr/>
        </p:nvCxnSpPr>
        <p:spPr>
          <a:xfrm flipV="1">
            <a:off x="3779912" y="2949044"/>
            <a:ext cx="1368152" cy="62397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vrundet rektangel 11"/>
          <p:cNvSpPr/>
          <p:nvPr/>
        </p:nvSpPr>
        <p:spPr>
          <a:xfrm>
            <a:off x="5364088" y="4293096"/>
            <a:ext cx="3168352" cy="17281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5444070" y="4326418"/>
            <a:ext cx="30163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Praktisk hjelp og støtte i skolearbeid og lekser</a:t>
            </a:r>
            <a:endParaRPr lang="nb-NO" sz="2800" dirty="0"/>
          </a:p>
        </p:txBody>
      </p:sp>
      <p:cxnSp>
        <p:nvCxnSpPr>
          <p:cNvPr id="15" name="Rett pil 14"/>
          <p:cNvCxnSpPr/>
          <p:nvPr/>
        </p:nvCxnSpPr>
        <p:spPr>
          <a:xfrm>
            <a:off x="3635896" y="3863181"/>
            <a:ext cx="1573832" cy="11499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/>
          <p:cNvSpPr txBox="1"/>
          <p:nvPr/>
        </p:nvSpPr>
        <p:spPr>
          <a:xfrm>
            <a:off x="3384461" y="2070209"/>
            <a:ext cx="16800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Størst betydning (nesten dobbelt)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98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428596" y="0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Læringsmiljø :</a:t>
            </a:r>
            <a:endParaRPr lang="nb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79512" y="764704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nb-NO" sz="3200" dirty="0" smtClean="0"/>
              <a:t> Jenter er klassens sosiale klimabyggere. Det er svært viktig i en klasse at jenterelasjoner fungerer.</a:t>
            </a:r>
          </a:p>
          <a:p>
            <a:pPr>
              <a:buFont typeface="Wingdings" pitchFamily="2" charset="2"/>
              <a:buChar char="§"/>
            </a:pPr>
            <a:r>
              <a:rPr lang="nb-NO" sz="3200" dirty="0" smtClean="0"/>
              <a:t> Klasser med det beste sosiale klimaet har også best læringsmiljø.</a:t>
            </a:r>
          </a:p>
          <a:p>
            <a:pPr>
              <a:buFont typeface="Wingdings" pitchFamily="2" charset="2"/>
              <a:buChar char="§"/>
            </a:pPr>
            <a:r>
              <a:rPr lang="nb-NO" sz="3200" dirty="0" smtClean="0"/>
              <a:t> Klasser med høyt foreldreengasjement har best læringsmiljøer.</a:t>
            </a:r>
          </a:p>
          <a:p>
            <a:pPr>
              <a:buFont typeface="Wingdings" pitchFamily="2" charset="2"/>
              <a:buChar char="§"/>
            </a:pPr>
            <a:r>
              <a:rPr lang="nb-NO" sz="3200" dirty="0" smtClean="0"/>
              <a:t> Læringsmiljøer kan bygges, men det krever høy grad av samarbeid mellom ulike aktører.</a:t>
            </a:r>
          </a:p>
          <a:p>
            <a:pPr>
              <a:buFont typeface="Wingdings" pitchFamily="2" charset="2"/>
              <a:buChar char="§"/>
            </a:pPr>
            <a:r>
              <a:rPr lang="nb-NO" sz="3200" dirty="0" smtClean="0"/>
              <a:t> Det er svært krevende å snu negative læringsmiljøer.</a:t>
            </a:r>
            <a:endParaRPr lang="nb-NO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Utfordringer knyttet til læringsmiljø for småskoletrinnet 1-3/4 klasse</a:t>
            </a:r>
            <a:endParaRPr lang="nb-NO" sz="28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0" y="1164134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nb-NO" sz="2800" b="1" dirty="0" smtClean="0"/>
              <a:t> Jentemiljøet </a:t>
            </a:r>
            <a:r>
              <a:rPr lang="nb-NO" sz="2800" dirty="0" smtClean="0"/>
              <a:t>:  Venninneetablering ( dyader)  representerer en utfordring i forhold til klassemiljøet. I noen klasser  er det mye </a:t>
            </a:r>
            <a:r>
              <a:rPr lang="nb-NO" sz="2800" dirty="0" err="1" smtClean="0"/>
              <a:t>labiltet</a:t>
            </a:r>
            <a:r>
              <a:rPr lang="nb-NO" sz="2800" dirty="0" smtClean="0"/>
              <a:t>    ( skiftende vennskapsmønstre) der jentene bruker mye energi på relasjoner. Søte og snille jenter kan være ganske ufyselige mot hverandre i jakten på tilhørighet. Dronninger representerer alltid en utfordring.</a:t>
            </a:r>
          </a:p>
          <a:p>
            <a:pPr>
              <a:buFont typeface="Wingdings" pitchFamily="2" charset="2"/>
              <a:buChar char="Ø"/>
            </a:pPr>
            <a:r>
              <a:rPr lang="nb-NO" sz="2800" b="1" dirty="0" smtClean="0"/>
              <a:t> Guttemiljøet </a:t>
            </a:r>
            <a:r>
              <a:rPr lang="nb-NO" sz="2800" dirty="0" smtClean="0"/>
              <a:t>: Preges ofte av umodenhet, manglende sosial og emosjonell kompetanse og mange hissige små gutter som ikke helt har lært seg å takle sitt følelsesliv og ikke har lært seg hva som er lurt/dumt å gjøre for å oppnå sosiale mål. Pleier å komme seg i 3-4 klasse.</a:t>
            </a:r>
          </a:p>
          <a:p>
            <a:pPr>
              <a:buFont typeface="Wingdings" pitchFamily="2" charset="2"/>
              <a:buChar char="Ø"/>
            </a:pPr>
            <a:r>
              <a:rPr lang="nb-NO" sz="2800" dirty="0" smtClean="0"/>
              <a:t> </a:t>
            </a:r>
            <a:r>
              <a:rPr lang="nb-NO" sz="2800" b="1" dirty="0" smtClean="0"/>
              <a:t>Mobbing generelt </a:t>
            </a:r>
            <a:r>
              <a:rPr lang="nb-NO" sz="2800" dirty="0" smtClean="0"/>
              <a:t>: Særlig utestegning og </a:t>
            </a:r>
            <a:r>
              <a:rPr lang="nb-NO" sz="2800" dirty="0" err="1" smtClean="0"/>
              <a:t>erting</a:t>
            </a:r>
            <a:r>
              <a:rPr lang="nb-NO" sz="2800" dirty="0" smtClean="0"/>
              <a:t> er mer utbredt på lave klassetrinn enn på høyere trinn.</a:t>
            </a:r>
            <a:endParaRPr lang="nb-NO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5900" y="890588"/>
            <a:ext cx="6172200" cy="85725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b-NO" dirty="0" smtClean="0"/>
              <a:t>Hva er et læringsmiljø? UDIR</a:t>
            </a:r>
            <a:endParaRPr lang="nb-NO" dirty="0"/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>
          <a:xfrm>
            <a:off x="1476375" y="1646635"/>
            <a:ext cx="6172200" cy="3394472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4500"/>
              <a:t>Alle de faktorene som er </a:t>
            </a:r>
            <a:r>
              <a:rPr lang="nb-NO" altLang="nb-NO" sz="4500" b="1"/>
              <a:t>påvirkbare</a:t>
            </a:r>
            <a:r>
              <a:rPr lang="nb-NO" altLang="nb-NO" sz="4500"/>
              <a:t> og som har betydning for elevers læring og trivsel.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1485900" y="4694636"/>
            <a:ext cx="5778104" cy="7155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350" dirty="0">
                <a:ea typeface="DejaVu Sans" charset="0"/>
                <a:cs typeface="DejaVu Sans" charset="0"/>
              </a:rPr>
              <a:t>Det som ikke er påvirkbart er </a:t>
            </a:r>
            <a:r>
              <a:rPr lang="nb-NO" sz="1350" dirty="0" err="1">
                <a:ea typeface="DejaVu Sans" charset="0"/>
                <a:cs typeface="DejaVu Sans" charset="0"/>
              </a:rPr>
              <a:t>f.eks</a:t>
            </a:r>
            <a:r>
              <a:rPr lang="nb-NO" sz="1350" dirty="0">
                <a:ea typeface="DejaVu Sans" charset="0"/>
                <a:cs typeface="DejaVu Sans" charset="0"/>
              </a:rPr>
              <a:t> </a:t>
            </a:r>
          </a:p>
          <a:p>
            <a:pPr marL="214313" indent="-214313">
              <a:buFont typeface="Wingdings" panose="05000000000000000000" pitchFamily="2" charset="2"/>
              <a:buChar char="q"/>
              <a:defRPr/>
            </a:pPr>
            <a:r>
              <a:rPr lang="nb-NO" sz="1350" dirty="0">
                <a:ea typeface="DejaVu Sans" charset="0"/>
                <a:cs typeface="DejaVu Sans" charset="0"/>
              </a:rPr>
              <a:t>Demografi ( alle foreldrenes bakgrunn/utdannelse i et gitt bo - område)</a:t>
            </a:r>
          </a:p>
          <a:p>
            <a:pPr marL="214313" indent="-214313">
              <a:buFont typeface="Wingdings" panose="05000000000000000000" pitchFamily="2" charset="2"/>
              <a:buChar char="q"/>
              <a:defRPr/>
            </a:pPr>
            <a:r>
              <a:rPr lang="nb-NO" sz="1350" dirty="0">
                <a:ea typeface="DejaVu Sans" charset="0"/>
                <a:cs typeface="DejaVu Sans" charset="0"/>
              </a:rPr>
              <a:t>Elevers intellektuelle </a:t>
            </a:r>
            <a:r>
              <a:rPr lang="nb-NO" sz="1350" dirty="0" smtClean="0">
                <a:ea typeface="DejaVu Sans" charset="0"/>
                <a:cs typeface="DejaVu Sans" charset="0"/>
              </a:rPr>
              <a:t>forutsetninger</a:t>
            </a:r>
            <a:endParaRPr lang="nb-NO" sz="1350" dirty="0"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ChangeArrowheads="1"/>
          </p:cNvSpPr>
          <p:nvPr/>
        </p:nvSpPr>
        <p:spPr bwMode="auto">
          <a:xfrm>
            <a:off x="0" y="-76200"/>
            <a:ext cx="9144000" cy="6934200"/>
          </a:xfrm>
          <a:prstGeom prst="rect">
            <a:avLst/>
          </a:prstGeom>
          <a:solidFill>
            <a:srgbClr val="FFCC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0" y="0"/>
            <a:ext cx="83820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2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>
                <a:solidFill>
                  <a:srgbClr val="000000"/>
                </a:solidFill>
                <a:latin typeface="Times New Roman" pitchFamily="18" charset="0"/>
              </a:rPr>
              <a:t>Barn og ulikheter.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0" y="784225"/>
            <a:ext cx="9144000" cy="6896376"/>
          </a:xfrm>
          <a:prstGeom prst="rect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Den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viktigste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faktoren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barns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utvikling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og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læring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(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suksess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på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skolen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er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kjærlighet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og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delaktighet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fra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begge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foreldrene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.(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uansett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om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de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er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skilt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eller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bor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sammen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Begge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foreldrenes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stimulering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er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6 ganger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viktigere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enn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det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som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skjer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på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skolen.</a:t>
            </a:r>
            <a:r>
              <a:rPr lang="en-GB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Dersom</a:t>
            </a:r>
            <a:r>
              <a:rPr lang="en-GB" sz="32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vi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klarer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å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få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alle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foreldrene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til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å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stimulere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sine barn like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godt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så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vil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dette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redusere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forskjellen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mellom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elevene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3200" b="1" dirty="0" smtClean="0">
                <a:solidFill>
                  <a:srgbClr val="000000"/>
                </a:solidFill>
                <a:latin typeface="Times New Roman" pitchFamily="18" charset="0"/>
              </a:rPr>
              <a:t> en </a:t>
            </a:r>
            <a:r>
              <a:rPr lang="en-GB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klasse</a:t>
            </a:r>
            <a:r>
              <a:rPr lang="en-GB" sz="3200" b="1" dirty="0" smtClean="0">
                <a:solidFill>
                  <a:srgbClr val="000000"/>
                </a:solidFill>
                <a:latin typeface="Times New Roman" pitchFamily="18" charset="0"/>
              </a:rPr>
              <a:t> med 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en-GB" sz="3200" b="1" dirty="0" smtClean="0">
                <a:solidFill>
                  <a:srgbClr val="000000"/>
                </a:solidFill>
                <a:latin typeface="Times New Roman" pitchFamily="18" charset="0"/>
              </a:rPr>
              <a:t>%.</a:t>
            </a:r>
            <a:endParaRPr lang="en-GB" sz="32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Størst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betydning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har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foreldrenes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stimulering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mellom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3-7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års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alderen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16-års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alderen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overtar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skolen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som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den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viktigst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faktoren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, men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foreldrene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er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viktige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også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denne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alderen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. (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Desforges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05)</a:t>
            </a:r>
          </a:p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solidFill>
                  <a:srgbClr val="000000"/>
                </a:solidFill>
              </a:rPr>
              <a:t>																</a:t>
            </a:r>
            <a:r>
              <a:rPr lang="en-GB" dirty="0" smtClean="0">
                <a:solidFill>
                  <a:srgbClr val="000000"/>
                </a:solidFill>
              </a:rPr>
              <a:t>k</a:t>
            </a:r>
            <a:endParaRPr lang="en-GB" sz="28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3771900" y="-1588"/>
            <a:ext cx="5386388" cy="307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ts val="875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  <a:latin typeface="Times New Roman" pitchFamily="18" charset="0"/>
              </a:rPr>
              <a:t>Ref. Professor Charles Desforges, Exeter University , VG 3/7-05 side 53</a:t>
            </a:r>
          </a:p>
        </p:txBody>
      </p:sp>
    </p:spTree>
    <p:extLst>
      <p:ext uri="{BB962C8B-B14F-4D97-AF65-F5344CB8AC3E}">
        <p14:creationId xmlns:p14="http://schemas.microsoft.com/office/powerpoint/2010/main" val="1454130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51520" y="188640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Barn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trenger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positiv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påvirkning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og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stimulans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fra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begge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foreldrene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forhold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til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skoleprestasjoner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Når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mor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deltar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får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det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annen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effekt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enn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når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far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deltar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,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og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når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begge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deltar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så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får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det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annen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effekt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enn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bare den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ene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er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4400" b="1" i="1" dirty="0" err="1">
                <a:solidFill>
                  <a:srgbClr val="FF0000"/>
                </a:solidFill>
                <a:latin typeface="Times New Roman" pitchFamily="18" charset="0"/>
              </a:rPr>
              <a:t>aktiv</a:t>
            </a:r>
            <a:r>
              <a:rPr lang="en-GB" sz="4400" b="1" i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GB" sz="1600" b="1" i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 err="1">
                <a:solidFill>
                  <a:srgbClr val="FF0000"/>
                </a:solidFill>
              </a:rPr>
              <a:t>Winquist</a:t>
            </a:r>
            <a:r>
              <a:rPr lang="en-GB" sz="1600" dirty="0">
                <a:solidFill>
                  <a:srgbClr val="FF0000"/>
                </a:solidFill>
              </a:rPr>
              <a:t> 1999</a:t>
            </a:r>
            <a:r>
              <a:rPr lang="en-GB" sz="1600" dirty="0">
                <a:solidFill>
                  <a:srgbClr val="000000"/>
                </a:solidFill>
              </a:rPr>
              <a:t>)		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399118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nb-NO" smtClean="0"/>
              <a:t>Foreldre-engasjement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113337"/>
          </a:xfrm>
          <a:solidFill>
            <a:srgbClr val="66FF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nb-NO" smtClean="0"/>
              <a:t>Å spørre om hvordan barnet vårt har det på skolen  99,8%</a:t>
            </a:r>
          </a:p>
          <a:p>
            <a:pPr>
              <a:lnSpc>
                <a:spcPct val="80000"/>
              </a:lnSpc>
            </a:pPr>
            <a:r>
              <a:rPr lang="nb-NO" smtClean="0"/>
              <a:t>Å uttrykke at vi synes skolegang/ utdannelse er viktig 98,3%</a:t>
            </a:r>
          </a:p>
          <a:p>
            <a:pPr>
              <a:lnSpc>
                <a:spcPct val="80000"/>
              </a:lnSpc>
            </a:pPr>
            <a:r>
              <a:rPr lang="nb-NO" smtClean="0"/>
              <a:t>Å passe på at barnet vårt gjør leksene 92,3%</a:t>
            </a:r>
          </a:p>
          <a:p>
            <a:pPr>
              <a:lnSpc>
                <a:spcPct val="80000"/>
              </a:lnSpc>
            </a:pPr>
            <a:r>
              <a:rPr lang="nb-NO" smtClean="0"/>
              <a:t>Å spørre hva barnet har i lekser 90,4%</a:t>
            </a:r>
          </a:p>
          <a:p>
            <a:pPr>
              <a:lnSpc>
                <a:spcPct val="80000"/>
              </a:lnSpc>
            </a:pPr>
            <a:r>
              <a:rPr lang="nb-NO" smtClean="0"/>
              <a:t>Å utrykke misnøye med barnets prestasjoner/ytelse 5,1%</a:t>
            </a:r>
          </a:p>
          <a:p>
            <a:pPr>
              <a:lnSpc>
                <a:spcPct val="80000"/>
              </a:lnSpc>
            </a:pPr>
            <a:r>
              <a:rPr lang="nb-NO" smtClean="0"/>
              <a:t>Å utrykke uenighet med skolen/læreren 4,6%</a:t>
            </a:r>
          </a:p>
          <a:p>
            <a:pPr>
              <a:lnSpc>
                <a:spcPct val="80000"/>
              </a:lnSpc>
            </a:pPr>
            <a:r>
              <a:rPr lang="nb-NO" smtClean="0"/>
              <a:t>Jeg snakker sjeldent med barnet mitt om det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b-NO" smtClean="0"/>
              <a:t>   som foregår på skolen 3,9%</a:t>
            </a:r>
          </a:p>
        </p:txBody>
      </p:sp>
      <p:sp>
        <p:nvSpPr>
          <p:cNvPr id="6149" name="TekstSylinder 4"/>
          <p:cNvSpPr txBox="1">
            <a:spLocks noChangeArrowheads="1"/>
          </p:cNvSpPr>
          <p:nvPr/>
        </p:nvSpPr>
        <p:spPr bwMode="auto">
          <a:xfrm>
            <a:off x="323528" y="6172200"/>
            <a:ext cx="67151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dirty="0">
                <a:solidFill>
                  <a:schemeClr val="tx1"/>
                </a:solidFill>
              </a:rPr>
              <a:t>Thomas Nordahl: Hjem og skole, Universitetsforlaget 2007</a:t>
            </a:r>
          </a:p>
        </p:txBody>
      </p:sp>
    </p:spTree>
    <p:extLst>
      <p:ext uri="{BB962C8B-B14F-4D97-AF65-F5344CB8AC3E}">
        <p14:creationId xmlns:p14="http://schemas.microsoft.com/office/powerpoint/2010/main" val="2055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34627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Foreldreutsagn</a:t>
            </a:r>
            <a:endParaRPr lang="en-GB" dirty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144000" cy="5400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Kontakten</a:t>
            </a:r>
            <a:r>
              <a:rPr lang="en-GB" sz="2800" dirty="0" smtClean="0"/>
              <a:t> </a:t>
            </a:r>
            <a:r>
              <a:rPr lang="en-GB" sz="2800" dirty="0" err="1" smtClean="0"/>
              <a:t>mellom</a:t>
            </a:r>
            <a:r>
              <a:rPr lang="en-GB" sz="2800" dirty="0" smtClean="0"/>
              <a:t> </a:t>
            </a:r>
            <a:r>
              <a:rPr lang="en-GB" sz="2800" dirty="0" err="1" smtClean="0"/>
              <a:t>foreldrene</a:t>
            </a:r>
            <a:r>
              <a:rPr lang="en-GB" sz="2800" dirty="0" smtClean="0"/>
              <a:t> </a:t>
            </a:r>
            <a:r>
              <a:rPr lang="en-GB" sz="2800" dirty="0" err="1" smtClean="0"/>
              <a:t>er</a:t>
            </a:r>
            <a:r>
              <a:rPr lang="en-GB" sz="2800" dirty="0" smtClean="0"/>
              <a:t> </a:t>
            </a:r>
            <a:r>
              <a:rPr lang="en-GB" sz="2800" dirty="0" err="1" smtClean="0"/>
              <a:t>svært</a:t>
            </a:r>
            <a:r>
              <a:rPr lang="en-GB" sz="2800" dirty="0" smtClean="0"/>
              <a:t> god 67,3%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Jeg</a:t>
            </a:r>
            <a:r>
              <a:rPr lang="en-GB" sz="2800" dirty="0" smtClean="0"/>
              <a:t> </a:t>
            </a:r>
            <a:r>
              <a:rPr lang="en-GB" sz="2800" dirty="0" err="1" smtClean="0"/>
              <a:t>snakker</a:t>
            </a:r>
            <a:r>
              <a:rPr lang="en-GB" sz="2800" dirty="0" smtClean="0"/>
              <a:t> </a:t>
            </a:r>
            <a:r>
              <a:rPr lang="en-GB" sz="2800" dirty="0" err="1" smtClean="0"/>
              <a:t>ofte</a:t>
            </a:r>
            <a:r>
              <a:rPr lang="en-GB" sz="2800" dirty="0" smtClean="0"/>
              <a:t> med de </a:t>
            </a:r>
            <a:r>
              <a:rPr lang="en-GB" sz="2800" dirty="0" err="1" smtClean="0"/>
              <a:t>andre</a:t>
            </a:r>
            <a:r>
              <a:rPr lang="en-GB" sz="2800" dirty="0" smtClean="0"/>
              <a:t> </a:t>
            </a:r>
            <a:r>
              <a:rPr lang="en-GB" sz="2800" dirty="0" err="1" smtClean="0"/>
              <a:t>foreldrene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klassen</a:t>
            </a:r>
            <a:r>
              <a:rPr lang="en-GB" sz="2800" dirty="0" smtClean="0"/>
              <a:t> 67,2%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Jeg</a:t>
            </a:r>
            <a:r>
              <a:rPr lang="en-GB" sz="2800" dirty="0" smtClean="0"/>
              <a:t> </a:t>
            </a:r>
            <a:r>
              <a:rPr lang="en-GB" sz="2800" dirty="0" err="1" smtClean="0"/>
              <a:t>diskuterer</a:t>
            </a:r>
            <a:r>
              <a:rPr lang="en-GB" sz="2800" dirty="0" smtClean="0"/>
              <a:t> </a:t>
            </a:r>
            <a:r>
              <a:rPr lang="en-GB" sz="2800" dirty="0" err="1" smtClean="0"/>
              <a:t>ofte</a:t>
            </a:r>
            <a:r>
              <a:rPr lang="en-GB" sz="2800" dirty="0" smtClean="0"/>
              <a:t> med </a:t>
            </a:r>
            <a:r>
              <a:rPr lang="en-GB" sz="2800" dirty="0" err="1" smtClean="0"/>
              <a:t>andre</a:t>
            </a:r>
            <a:r>
              <a:rPr lang="en-GB" sz="2800" dirty="0" smtClean="0"/>
              <a:t> </a:t>
            </a:r>
            <a:r>
              <a:rPr lang="en-GB" sz="2800" dirty="0" err="1" smtClean="0"/>
              <a:t>foreldre</a:t>
            </a:r>
            <a:r>
              <a:rPr lang="en-GB" sz="2800" dirty="0" smtClean="0"/>
              <a:t> </a:t>
            </a:r>
            <a:r>
              <a:rPr lang="en-GB" sz="2800" dirty="0" err="1" smtClean="0"/>
              <a:t>om</a:t>
            </a:r>
            <a:r>
              <a:rPr lang="en-GB" sz="2800" dirty="0" smtClean="0"/>
              <a:t> </a:t>
            </a:r>
            <a:r>
              <a:rPr lang="en-GB" sz="2800" dirty="0" err="1" smtClean="0"/>
              <a:t>hvordan</a:t>
            </a:r>
            <a:r>
              <a:rPr lang="en-GB" sz="2800" dirty="0" smtClean="0"/>
              <a:t> </a:t>
            </a:r>
            <a:r>
              <a:rPr lang="en-GB" sz="2800" dirty="0" err="1" smtClean="0"/>
              <a:t>barna</a:t>
            </a:r>
            <a:r>
              <a:rPr lang="en-GB" sz="2800" dirty="0" smtClean="0"/>
              <a:t> </a:t>
            </a:r>
            <a:r>
              <a:rPr lang="en-GB" sz="2800" dirty="0" err="1" smtClean="0"/>
              <a:t>har</a:t>
            </a:r>
            <a:r>
              <a:rPr lang="en-GB" sz="2800" dirty="0" smtClean="0"/>
              <a:t> </a:t>
            </a:r>
            <a:r>
              <a:rPr lang="en-GB" sz="2800" dirty="0" err="1" smtClean="0"/>
              <a:t>det</a:t>
            </a:r>
            <a:r>
              <a:rPr lang="en-GB" sz="2800" dirty="0" smtClean="0"/>
              <a:t> </a:t>
            </a:r>
            <a:r>
              <a:rPr lang="en-GB" sz="2800" dirty="0" err="1" smtClean="0"/>
              <a:t>og</a:t>
            </a:r>
            <a:r>
              <a:rPr lang="en-GB" sz="2800" dirty="0" smtClean="0"/>
              <a:t> </a:t>
            </a:r>
            <a:r>
              <a:rPr lang="en-GB" sz="2800" dirty="0" err="1" smtClean="0"/>
              <a:t>trives</a:t>
            </a:r>
            <a:r>
              <a:rPr lang="en-GB" sz="2800" dirty="0" smtClean="0"/>
              <a:t> </a:t>
            </a:r>
            <a:r>
              <a:rPr lang="en-GB" sz="2800" dirty="0" err="1" smtClean="0"/>
              <a:t>på</a:t>
            </a:r>
            <a:r>
              <a:rPr lang="en-GB" sz="2800" dirty="0" smtClean="0"/>
              <a:t> </a:t>
            </a:r>
            <a:r>
              <a:rPr lang="en-GB" sz="2800" dirty="0" err="1" smtClean="0"/>
              <a:t>skolen</a:t>
            </a:r>
            <a:r>
              <a:rPr lang="en-GB" sz="2800" dirty="0" smtClean="0"/>
              <a:t>. 56,9%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Jeg</a:t>
            </a:r>
            <a:r>
              <a:rPr lang="en-GB" sz="2800" dirty="0" smtClean="0"/>
              <a:t> </a:t>
            </a:r>
            <a:r>
              <a:rPr lang="en-GB" sz="2800" dirty="0" err="1" smtClean="0"/>
              <a:t>diskuterer</a:t>
            </a:r>
            <a:r>
              <a:rPr lang="en-GB" sz="2800" dirty="0" smtClean="0"/>
              <a:t> </a:t>
            </a:r>
            <a:r>
              <a:rPr lang="en-GB" sz="2800" dirty="0" err="1" smtClean="0"/>
              <a:t>ofte</a:t>
            </a:r>
            <a:r>
              <a:rPr lang="en-GB" sz="2800" dirty="0" smtClean="0"/>
              <a:t> med </a:t>
            </a:r>
            <a:r>
              <a:rPr lang="en-GB" sz="2800" dirty="0" err="1" smtClean="0"/>
              <a:t>andre</a:t>
            </a:r>
            <a:r>
              <a:rPr lang="en-GB" sz="2800" dirty="0" smtClean="0"/>
              <a:t> </a:t>
            </a:r>
            <a:r>
              <a:rPr lang="en-GB" sz="2800" dirty="0" err="1" smtClean="0"/>
              <a:t>foreldre</a:t>
            </a:r>
            <a:r>
              <a:rPr lang="en-GB" sz="2800" dirty="0" smtClean="0"/>
              <a:t> </a:t>
            </a:r>
            <a:r>
              <a:rPr lang="en-GB" sz="2800" dirty="0" err="1" smtClean="0"/>
              <a:t>om</a:t>
            </a:r>
            <a:r>
              <a:rPr lang="en-GB" sz="2800" dirty="0" smtClean="0"/>
              <a:t> </a:t>
            </a:r>
            <a:r>
              <a:rPr lang="en-GB" sz="2800" dirty="0" err="1" smtClean="0"/>
              <a:t>forhold</a:t>
            </a:r>
            <a:r>
              <a:rPr lang="en-GB" sz="2800" dirty="0" smtClean="0"/>
              <a:t> </a:t>
            </a:r>
            <a:r>
              <a:rPr lang="en-GB" sz="2800" dirty="0" err="1" smtClean="0"/>
              <a:t>ved</a:t>
            </a:r>
            <a:r>
              <a:rPr lang="en-GB" sz="2800" dirty="0" smtClean="0"/>
              <a:t> </a:t>
            </a:r>
            <a:r>
              <a:rPr lang="en-GB" sz="2800" dirty="0" err="1" smtClean="0"/>
              <a:t>undervisningen</a:t>
            </a:r>
            <a:r>
              <a:rPr lang="en-GB" sz="2800" dirty="0" smtClean="0"/>
              <a:t> 32,5%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Jeg</a:t>
            </a:r>
            <a:r>
              <a:rPr lang="en-GB" sz="2800" dirty="0" smtClean="0"/>
              <a:t> </a:t>
            </a:r>
            <a:r>
              <a:rPr lang="en-GB" sz="2800" dirty="0" err="1" smtClean="0"/>
              <a:t>kjenner</a:t>
            </a:r>
            <a:r>
              <a:rPr lang="en-GB" sz="2800" dirty="0" smtClean="0"/>
              <a:t> de </a:t>
            </a:r>
            <a:r>
              <a:rPr lang="en-GB" sz="2800" dirty="0" err="1" smtClean="0"/>
              <a:t>andre</a:t>
            </a:r>
            <a:r>
              <a:rPr lang="en-GB" sz="2800" dirty="0" smtClean="0"/>
              <a:t> </a:t>
            </a:r>
            <a:r>
              <a:rPr lang="en-GB" sz="2800" dirty="0" err="1" smtClean="0"/>
              <a:t>barna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klassen</a:t>
            </a:r>
            <a:r>
              <a:rPr lang="en-GB" sz="2800" dirty="0" smtClean="0"/>
              <a:t> </a:t>
            </a:r>
            <a:r>
              <a:rPr lang="en-GB" sz="2800" dirty="0" err="1" smtClean="0"/>
              <a:t>svært</a:t>
            </a:r>
            <a:r>
              <a:rPr lang="en-GB" sz="2800" dirty="0" smtClean="0"/>
              <a:t> </a:t>
            </a:r>
            <a:r>
              <a:rPr lang="en-GB" sz="2800" dirty="0" err="1" smtClean="0"/>
              <a:t>godt</a:t>
            </a:r>
            <a:r>
              <a:rPr lang="en-GB" sz="2800" dirty="0" smtClean="0"/>
              <a:t> 65,8%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/>
              <a:t>Når</a:t>
            </a:r>
            <a:r>
              <a:rPr lang="en-GB" sz="2800" dirty="0" smtClean="0"/>
              <a:t> </a:t>
            </a:r>
            <a:r>
              <a:rPr lang="en-GB" sz="2800" dirty="0" err="1" smtClean="0"/>
              <a:t>foreldrene</a:t>
            </a:r>
            <a:r>
              <a:rPr lang="en-GB" sz="2800" dirty="0" smtClean="0"/>
              <a:t> </a:t>
            </a:r>
            <a:r>
              <a:rPr lang="en-GB" sz="2800" dirty="0" err="1" smtClean="0"/>
              <a:t>er</a:t>
            </a:r>
            <a:r>
              <a:rPr lang="en-GB" sz="2800" dirty="0" smtClean="0"/>
              <a:t> </a:t>
            </a:r>
            <a:r>
              <a:rPr lang="en-GB" sz="2800" dirty="0" err="1" smtClean="0"/>
              <a:t>enige</a:t>
            </a:r>
            <a:r>
              <a:rPr lang="en-GB" sz="2800" dirty="0" smtClean="0"/>
              <a:t> </a:t>
            </a:r>
            <a:r>
              <a:rPr lang="en-GB" sz="2800" dirty="0" err="1" smtClean="0"/>
              <a:t>om</a:t>
            </a:r>
            <a:r>
              <a:rPr lang="en-GB" sz="2800" dirty="0" smtClean="0"/>
              <a:t> </a:t>
            </a:r>
            <a:r>
              <a:rPr lang="en-GB" sz="2800" dirty="0" err="1" smtClean="0"/>
              <a:t>noe</a:t>
            </a:r>
            <a:r>
              <a:rPr lang="en-GB" sz="2800" dirty="0" smtClean="0"/>
              <a:t>, </a:t>
            </a:r>
            <a:r>
              <a:rPr lang="en-GB" sz="2800" dirty="0" err="1" smtClean="0"/>
              <a:t>så</a:t>
            </a:r>
            <a:r>
              <a:rPr lang="en-GB" sz="2800" dirty="0" smtClean="0"/>
              <a:t> </a:t>
            </a:r>
            <a:r>
              <a:rPr lang="en-GB" sz="2800" dirty="0" err="1" smtClean="0"/>
              <a:t>følges</a:t>
            </a:r>
            <a:r>
              <a:rPr lang="en-GB" sz="2800" dirty="0" smtClean="0"/>
              <a:t> </a:t>
            </a:r>
            <a:r>
              <a:rPr lang="en-GB" sz="2800" dirty="0" err="1" smtClean="0"/>
              <a:t>det</a:t>
            </a:r>
            <a:r>
              <a:rPr lang="en-GB" sz="2800" dirty="0" smtClean="0"/>
              <a:t> </a:t>
            </a:r>
            <a:r>
              <a:rPr lang="en-GB" sz="2800" dirty="0" err="1" smtClean="0"/>
              <a:t>svært</a:t>
            </a:r>
            <a:r>
              <a:rPr lang="en-GB" sz="2800" dirty="0" smtClean="0"/>
              <a:t> </a:t>
            </a:r>
            <a:r>
              <a:rPr lang="en-GB" sz="2800" dirty="0" err="1" smtClean="0"/>
              <a:t>godt</a:t>
            </a:r>
            <a:r>
              <a:rPr lang="en-GB" sz="2800" dirty="0" smtClean="0"/>
              <a:t> </a:t>
            </a:r>
            <a:r>
              <a:rPr lang="en-GB" sz="2800" dirty="0" err="1" smtClean="0"/>
              <a:t>opp</a:t>
            </a:r>
            <a:r>
              <a:rPr lang="en-GB" sz="2800" dirty="0" smtClean="0"/>
              <a:t> 82,1%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dirty="0" err="1" smtClean="0">
                <a:solidFill>
                  <a:srgbClr val="FF0000"/>
                </a:solidFill>
              </a:rPr>
              <a:t>Foreldrene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gjør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mye</a:t>
            </a:r>
            <a:r>
              <a:rPr lang="en-GB" b="1" dirty="0" smtClean="0">
                <a:solidFill>
                  <a:srgbClr val="FF0000"/>
                </a:solidFill>
              </a:rPr>
              <a:t> for å </a:t>
            </a:r>
            <a:r>
              <a:rPr lang="en-GB" b="1" dirty="0" err="1" smtClean="0">
                <a:solidFill>
                  <a:srgbClr val="FF0000"/>
                </a:solidFill>
              </a:rPr>
              <a:t>forbedre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miljøet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i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klassen</a:t>
            </a:r>
            <a:r>
              <a:rPr lang="en-GB" b="1" dirty="0" smtClean="0">
                <a:solidFill>
                  <a:srgbClr val="FF0000"/>
                </a:solidFill>
              </a:rPr>
              <a:t> 69,3%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2700338" y="6308725"/>
            <a:ext cx="3743325" cy="106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1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Thomas Nordahl: Hjem og skole, Universitetsforlaget 2007</a:t>
            </a:r>
          </a:p>
          <a:p>
            <a:pPr>
              <a:lnSpc>
                <a:spcPct val="100000"/>
              </a:lnSpc>
              <a:spcBef>
                <a:spcPts val="11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6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Hjem skole Elevundersøkelsen 2013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59438"/>
              </p:ext>
            </p:extLst>
          </p:nvPr>
        </p:nvGraphicFramePr>
        <p:xfrm>
          <a:off x="0" y="908719"/>
          <a:ext cx="9144000" cy="589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1055421">
                <a:tc>
                  <a:txBody>
                    <a:bodyPr/>
                    <a:lstStyle/>
                    <a:p>
                      <a:r>
                        <a:rPr lang="nb-NO" dirty="0" smtClean="0"/>
                        <a:t>Påstand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Alltid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Ofte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Noen ganger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Sjelden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Aldri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Snitt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Std</a:t>
                      </a:r>
                      <a:endParaRPr lang="nb-NO" dirty="0" smtClean="0"/>
                    </a:p>
                    <a:p>
                      <a:r>
                        <a:rPr lang="nb-NO" dirty="0" smtClean="0"/>
                        <a:t>avvik</a:t>
                      </a:r>
                      <a:endParaRPr lang="nb-NO" dirty="0"/>
                    </a:p>
                  </a:txBody>
                  <a:tcPr/>
                </a:tc>
              </a:tr>
              <a:tr h="1055421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Mine foreldre viser interesse for det jeg gjør på skolen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44.85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31,43%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17,27%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4,62%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1,83%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4,13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0.98</a:t>
                      </a:r>
                      <a:endParaRPr lang="nb-NO" dirty="0"/>
                    </a:p>
                  </a:txBody>
                  <a:tcPr/>
                </a:tc>
              </a:tr>
              <a:tr h="1262761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Jeg</a:t>
                      </a:r>
                      <a:r>
                        <a:rPr lang="nb-NO" sz="1400" baseline="0" dirty="0" smtClean="0"/>
                        <a:t> får god hjelp til leksene av mine foreldre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40,40%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26,21%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17,44%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9%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6.96%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3,84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1.24</a:t>
                      </a:r>
                      <a:endParaRPr lang="nb-NO" dirty="0"/>
                    </a:p>
                  </a:txBody>
                  <a:tcPr/>
                </a:tc>
              </a:tr>
              <a:tr h="1262761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Hjemme oppmuntrer de voksne med i skolearbeid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44,86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28,71%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16,25%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6,46%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3.72%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4,05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1.10</a:t>
                      </a:r>
                      <a:endParaRPr lang="nb-NO" dirty="0"/>
                    </a:p>
                  </a:txBody>
                  <a:tcPr/>
                </a:tc>
              </a:tr>
              <a:tr h="1262761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Hjemme forventer de at jeg skal gjøre så godt jeg kan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61,68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13,87%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6,10%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3,45%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800" b="1" dirty="0" smtClean="0">
                          <a:solidFill>
                            <a:srgbClr val="FF0000"/>
                          </a:solidFill>
                        </a:rPr>
                        <a:t>14,99</a:t>
                      </a:r>
                    </a:p>
                    <a:p>
                      <a:r>
                        <a:rPr lang="nb-NO" sz="2800" b="1" dirty="0" smtClean="0">
                          <a:solidFill>
                            <a:srgbClr val="FF0000"/>
                          </a:solidFill>
                        </a:rPr>
                        <a:t>    %</a:t>
                      </a:r>
                      <a:endParaRPr lang="nb-NO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4.04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1.47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Rett linje 4"/>
          <p:cNvCxnSpPr/>
          <p:nvPr/>
        </p:nvCxnSpPr>
        <p:spPr>
          <a:xfrm>
            <a:off x="3419872" y="2420888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Sylinder 5"/>
          <p:cNvSpPr txBox="1"/>
          <p:nvPr/>
        </p:nvSpPr>
        <p:spPr>
          <a:xfrm>
            <a:off x="4139952" y="2492896"/>
            <a:ext cx="1800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23,72%</a:t>
            </a:r>
            <a:endParaRPr lang="nb-NO" dirty="0"/>
          </a:p>
        </p:txBody>
      </p:sp>
      <p:cxnSp>
        <p:nvCxnSpPr>
          <p:cNvPr id="8" name="Rett linje 7"/>
          <p:cNvCxnSpPr/>
          <p:nvPr/>
        </p:nvCxnSpPr>
        <p:spPr>
          <a:xfrm>
            <a:off x="3419872" y="3501008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>
            <a:off x="3419872" y="4725144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419872" y="5949280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/>
          <p:cNvSpPr txBox="1"/>
          <p:nvPr/>
        </p:nvSpPr>
        <p:spPr>
          <a:xfrm>
            <a:off x="4139952" y="3645024"/>
            <a:ext cx="1800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33,4%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4139952" y="4941168"/>
            <a:ext cx="1800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26,43%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4139952" y="6165304"/>
            <a:ext cx="1800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24,54%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031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kstSylinder 1"/>
          <p:cNvSpPr txBox="1">
            <a:spLocks noChangeArrowheads="1"/>
          </p:cNvSpPr>
          <p:nvPr/>
        </p:nvSpPr>
        <p:spPr bwMode="auto">
          <a:xfrm>
            <a:off x="0" y="-243408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b-NO" dirty="0">
              <a:latin typeface="Calibri" pitchFamily="34" charset="0"/>
            </a:endParaRPr>
          </a:p>
          <a:p>
            <a:r>
              <a:rPr lang="nb-NO" sz="2800" dirty="0">
                <a:latin typeface="Calibri" pitchFamily="34" charset="0"/>
              </a:rPr>
              <a:t>Hva skaper trivsel for </a:t>
            </a:r>
            <a:r>
              <a:rPr lang="nb-NO" sz="2800" dirty="0" smtClean="0">
                <a:latin typeface="Calibri" pitchFamily="34" charset="0"/>
              </a:rPr>
              <a:t>elever?</a:t>
            </a:r>
          </a:p>
          <a:p>
            <a:r>
              <a:rPr lang="nb-NO" sz="2800" b="1" dirty="0" smtClean="0">
                <a:latin typeface="Calibri" pitchFamily="34" charset="0"/>
              </a:rPr>
              <a:t>Klar sammenheng mellom trivsel og læring </a:t>
            </a:r>
            <a:r>
              <a:rPr lang="nb-NO" dirty="0">
                <a:latin typeface="Calibri" pitchFamily="34" charset="0"/>
              </a:rPr>
              <a:t>(  ref.  </a:t>
            </a:r>
            <a:r>
              <a:rPr lang="nb-NO" dirty="0" err="1">
                <a:latin typeface="Calibri" pitchFamily="34" charset="0"/>
              </a:rPr>
              <a:t>R.Haugen/Samdahl</a:t>
            </a:r>
            <a:r>
              <a:rPr lang="nb-NO" dirty="0">
                <a:latin typeface="Calibri" pitchFamily="34" charset="0"/>
              </a:rPr>
              <a:t>)</a:t>
            </a:r>
          </a:p>
        </p:txBody>
      </p:sp>
      <p:sp>
        <p:nvSpPr>
          <p:cNvPr id="18435" name="TekstSylinder 2"/>
          <p:cNvSpPr txBox="1">
            <a:spLocks noChangeArrowheads="1"/>
          </p:cNvSpPr>
          <p:nvPr/>
        </p:nvSpPr>
        <p:spPr bwMode="auto">
          <a:xfrm>
            <a:off x="0" y="1143000"/>
            <a:ext cx="9144000" cy="59093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Gode relasjoner til jevnaldrende, minst 1 venn i klassen</a:t>
            </a:r>
          </a:p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Opplevelsen av å være i flyt ( </a:t>
            </a:r>
            <a:r>
              <a:rPr lang="nb-NO" sz="3600" dirty="0" smtClean="0">
                <a:latin typeface="Calibri" pitchFamily="34" charset="0"/>
              </a:rPr>
              <a:t>krav-støtte-mestring - forventninger</a:t>
            </a:r>
            <a:r>
              <a:rPr lang="nb-NO" sz="3600" dirty="0">
                <a:latin typeface="Calibri" pitchFamily="34" charset="0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Et godt forhold til læreren.</a:t>
            </a:r>
          </a:p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Fremtidstro og fremtidsperspektiver og mulige selv</a:t>
            </a:r>
            <a:r>
              <a:rPr lang="nb-NO" sz="3600" dirty="0" smtClean="0">
                <a:latin typeface="Calibri" pitchFamily="34" charset="0"/>
              </a:rPr>
              <a:t>.(påvirker relevans, skolemotivasjon og mestringsforventninger)</a:t>
            </a:r>
            <a:endParaRPr lang="nb-NO" sz="3600" dirty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Et positivt og inkluderende klima i klassen .</a:t>
            </a:r>
          </a:p>
          <a:p>
            <a:pPr marL="342900" indent="-342900">
              <a:buFontTx/>
              <a:buAutoNum type="arabicPeriod"/>
            </a:pPr>
            <a:r>
              <a:rPr lang="nb-NO" sz="3600" dirty="0">
                <a:latin typeface="Calibri" pitchFamily="34" charset="0"/>
              </a:rPr>
              <a:t>God foreldrestøtte.</a:t>
            </a:r>
          </a:p>
          <a:p>
            <a:pPr marL="342900" indent="-342900">
              <a:buFontTx/>
              <a:buAutoNum type="arabicPeriod"/>
            </a:pPr>
            <a:endParaRPr lang="nb-NO" dirty="0">
              <a:latin typeface="Calibri" pitchFamily="34" charset="0"/>
            </a:endParaRPr>
          </a:p>
        </p:txBody>
      </p:sp>
      <p:sp>
        <p:nvSpPr>
          <p:cNvPr id="18436" name="TekstSylinder 3"/>
          <p:cNvSpPr txBox="1">
            <a:spLocks noChangeArrowheads="1"/>
          </p:cNvSpPr>
          <p:nvPr/>
        </p:nvSpPr>
        <p:spPr bwMode="auto">
          <a:xfrm>
            <a:off x="0" y="85725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>
                <a:latin typeface="Calibri" pitchFamily="34" charset="0"/>
              </a:rPr>
              <a:t>Trivselen har økt de siste 5 årene i norsk skole og er helt på topp i Europeisk sammenheng. </a:t>
            </a:r>
          </a:p>
        </p:txBody>
      </p:sp>
    </p:spTree>
    <p:extLst>
      <p:ext uri="{BB962C8B-B14F-4D97-AF65-F5344CB8AC3E}">
        <p14:creationId xmlns:p14="http://schemas.microsoft.com/office/powerpoint/2010/main" val="39284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-20162" y="-171400"/>
            <a:ext cx="82296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Foreldrestøtte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79388" y="1484313"/>
            <a:ext cx="3313112" cy="14465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400" dirty="0" smtClean="0"/>
              <a:t>Emosjonell/ sosial  </a:t>
            </a:r>
            <a:r>
              <a:rPr lang="nb-NO" sz="4400" dirty="0"/>
              <a:t>støtte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79388" y="3860800"/>
            <a:ext cx="3384550" cy="1311275"/>
          </a:xfrm>
          <a:prstGeom prst="rect">
            <a:avLst/>
          </a:prstGeom>
          <a:solidFill>
            <a:srgbClr val="A8F6B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/>
              <a:t>Skolefaglig støtte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492500" y="1268413"/>
            <a:ext cx="1223963" cy="4465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716463" y="2924175"/>
            <a:ext cx="576262" cy="1368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580112" y="620688"/>
            <a:ext cx="302418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800" dirty="0"/>
              <a:t>3 ganger mindre sjanse for psykosomatiske </a:t>
            </a:r>
            <a:r>
              <a:rPr lang="nb-NO" sz="2800" dirty="0" smtClean="0"/>
              <a:t>plager og </a:t>
            </a:r>
            <a:r>
              <a:rPr lang="nb-NO" sz="2800" b="1" dirty="0" smtClean="0"/>
              <a:t>stresslidelser</a:t>
            </a:r>
            <a:r>
              <a:rPr lang="nb-NO" sz="2800" dirty="0" smtClean="0"/>
              <a:t> </a:t>
            </a:r>
            <a:r>
              <a:rPr lang="nb-NO" sz="2800" dirty="0"/>
              <a:t>: Hodepine, </a:t>
            </a:r>
            <a:r>
              <a:rPr lang="nb-NO" sz="2800" dirty="0" err="1" smtClean="0"/>
              <a:t>muskel/skjelett-lidelser</a:t>
            </a:r>
            <a:r>
              <a:rPr lang="nb-NO" sz="2800" dirty="0"/>
              <a:t>, mage/tarmplager</a:t>
            </a:r>
          </a:p>
          <a:p>
            <a:pPr>
              <a:spcBef>
                <a:spcPct val="50000"/>
              </a:spcBef>
            </a:pPr>
            <a:r>
              <a:rPr lang="nb-NO" sz="2800" dirty="0" smtClean="0"/>
              <a:t>Sterk sammenheng </a:t>
            </a:r>
            <a:r>
              <a:rPr lang="nb-NO" sz="2800" dirty="0"/>
              <a:t>mellom grad av foreldrestøtte og </a:t>
            </a:r>
            <a:r>
              <a:rPr lang="nb-NO" sz="2800" b="1" dirty="0"/>
              <a:t>psykisk helse</a:t>
            </a:r>
          </a:p>
        </p:txBody>
      </p:sp>
    </p:spTree>
    <p:extLst>
      <p:ext uri="{BB962C8B-B14F-4D97-AF65-F5344CB8AC3E}">
        <p14:creationId xmlns:p14="http://schemas.microsoft.com/office/powerpoint/2010/main" val="23691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0" y="2875"/>
            <a:ext cx="9144000" cy="68580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28675" name="WordArt 2"/>
          <p:cNvSpPr>
            <a:spLocks noChangeArrowheads="1" noChangeShapeType="1" noTextEdit="1"/>
          </p:cNvSpPr>
          <p:nvPr/>
        </p:nvSpPr>
        <p:spPr bwMode="auto">
          <a:xfrm>
            <a:off x="1979613" y="188913"/>
            <a:ext cx="5819775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Hva er egentlig oppdragelse ?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1676400" y="3200400"/>
            <a:ext cx="6248400" cy="228600"/>
          </a:xfrm>
          <a:prstGeom prst="rightArrow">
            <a:avLst>
              <a:gd name="adj1" fmla="val 50000"/>
              <a:gd name="adj2" fmla="val 683333"/>
            </a:avLst>
          </a:prstGeom>
          <a:solidFill>
            <a:srgbClr val="75010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4038600" y="762000"/>
            <a:ext cx="228600" cy="4495800"/>
          </a:xfrm>
          <a:prstGeom prst="upArrow">
            <a:avLst>
              <a:gd name="adj1" fmla="val 50000"/>
              <a:gd name="adj2" fmla="val 491667"/>
            </a:avLst>
          </a:prstGeom>
          <a:solidFill>
            <a:srgbClr val="75010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3657600" cy="1571842"/>
          </a:xfrm>
          <a:prstGeom prst="rect">
            <a:avLst/>
          </a:prstGeom>
          <a:solidFill>
            <a:srgbClr val="A8F6B1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20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err="1">
                <a:solidFill>
                  <a:srgbClr val="000000"/>
                </a:solidFill>
                <a:latin typeface="Times New Roman" pitchFamily="18" charset="0"/>
              </a:rPr>
              <a:t>Bekrefte</a:t>
            </a:r>
            <a:r>
              <a:rPr lang="en-GB" sz="32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det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du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vil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ha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mer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av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.(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positivt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3200" dirty="0" err="1" smtClean="0">
                <a:solidFill>
                  <a:srgbClr val="000000"/>
                </a:solidFill>
                <a:latin typeface="Times New Roman" pitchFamily="18" charset="0"/>
              </a:rPr>
              <a:t>fokus</a:t>
            </a:r>
            <a:r>
              <a:rPr lang="en-GB" sz="3200" dirty="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GB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4377091" y="5257800"/>
            <a:ext cx="3886200" cy="947738"/>
          </a:xfrm>
          <a:prstGeom prst="rect">
            <a:avLst/>
          </a:prstGeom>
          <a:solidFill>
            <a:srgbClr val="DCE1BD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Markere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tydelig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hva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du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ikke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vil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ha.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09042" y="4187825"/>
            <a:ext cx="2971800" cy="1374775"/>
          </a:xfrm>
          <a:prstGeom prst="rect">
            <a:avLst/>
          </a:prstGeom>
          <a:solidFill>
            <a:srgbClr val="FF99CC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Tilrettelegge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for,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trene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praktisere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øve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6084888" y="2060575"/>
            <a:ext cx="2667000" cy="947738"/>
          </a:xfrm>
          <a:prstGeom prst="rect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75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solidFill>
                  <a:srgbClr val="000000"/>
                </a:solidFill>
                <a:latin typeface="Times New Roman" pitchFamily="18" charset="0"/>
              </a:rPr>
              <a:t>Selv gjøre/etterleve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6084888" y="134076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Modellere</a:t>
            </a:r>
            <a:endParaRPr lang="nb-NO" sz="36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4377091" y="4581128"/>
            <a:ext cx="342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Regulere</a:t>
            </a:r>
            <a:endParaRPr lang="nb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250825" y="3431875"/>
            <a:ext cx="390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Fokusere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0186789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83568" y="476672"/>
            <a:ext cx="727280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sz="4400" dirty="0" smtClean="0"/>
              <a:t>Positiv fokus innebærer :</a:t>
            </a:r>
            <a:endParaRPr lang="nb-NO" sz="4400" dirty="0"/>
          </a:p>
        </p:txBody>
      </p:sp>
      <p:sp>
        <p:nvSpPr>
          <p:cNvPr id="3" name="Likebent trekant 2"/>
          <p:cNvSpPr/>
          <p:nvPr/>
        </p:nvSpPr>
        <p:spPr>
          <a:xfrm>
            <a:off x="2555776" y="2492896"/>
            <a:ext cx="3672408" cy="1872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2267744" y="1412776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Konkret og fortjent </a:t>
            </a:r>
            <a:r>
              <a:rPr lang="nb-NO" sz="3600" b="1" dirty="0" smtClean="0"/>
              <a:t>ros </a:t>
            </a:r>
            <a:r>
              <a:rPr lang="nb-NO" sz="3600" dirty="0" smtClean="0"/>
              <a:t>og </a:t>
            </a:r>
            <a:r>
              <a:rPr lang="nb-NO" sz="3600" b="1" dirty="0" smtClean="0"/>
              <a:t>positive tilbakemeldinger</a:t>
            </a:r>
            <a:endParaRPr lang="nb-NO" sz="3600" b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5724128" y="4509120"/>
            <a:ext cx="3419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 smtClean="0"/>
              <a:t>Anerkjennelse</a:t>
            </a:r>
            <a:endParaRPr lang="nb-NO" sz="3600" b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148064" y="5103674"/>
            <a:ext cx="3995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Se kvaliteter, la ungdom bidra, ta deres perspektiv.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0" y="4365104"/>
            <a:ext cx="3851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 smtClean="0"/>
              <a:t>Oppmuntring</a:t>
            </a:r>
          </a:p>
          <a:p>
            <a:endParaRPr lang="nb-NO" sz="2800" dirty="0" smtClean="0"/>
          </a:p>
          <a:p>
            <a:r>
              <a:rPr lang="nb-NO" sz="2800" dirty="0" smtClean="0"/>
              <a:t>Signalisere støtte og tro </a:t>
            </a:r>
            <a:r>
              <a:rPr lang="nb-NO" sz="2800" dirty="0" err="1" smtClean="0"/>
              <a:t>på.Bygge</a:t>
            </a:r>
            <a:r>
              <a:rPr lang="nb-NO" sz="2800" dirty="0" smtClean="0"/>
              <a:t> mulige selv.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0507822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>
          <a:xfrm>
            <a:off x="606425" y="30163"/>
            <a:ext cx="7766050" cy="1428750"/>
          </a:xfrm>
        </p:spPr>
        <p:txBody>
          <a:bodyPr>
            <a:normAutofit fontScale="90000"/>
          </a:bodyPr>
          <a:lstStyle/>
          <a:p>
            <a:r>
              <a:rPr lang="nb-NO" altLang="nb-NO" dirty="0" smtClean="0"/>
              <a:t>Autoritetsperspektivet i oppdragelse. </a:t>
            </a:r>
            <a:r>
              <a:rPr lang="nb-NO" altLang="nb-NO" sz="1000" dirty="0" smtClean="0"/>
              <a:t>Ref. </a:t>
            </a:r>
            <a:r>
              <a:rPr lang="nb-NO" altLang="nb-NO" sz="1000" dirty="0" err="1" smtClean="0"/>
              <a:t>Baumrind,D</a:t>
            </a:r>
            <a:r>
              <a:rPr lang="nb-NO" altLang="nb-NO" sz="1000" dirty="0" smtClean="0"/>
              <a:t> 1991</a:t>
            </a:r>
          </a:p>
        </p:txBody>
      </p:sp>
      <p:cxnSp>
        <p:nvCxnSpPr>
          <p:cNvPr id="5" name="Rett pil 4"/>
          <p:cNvCxnSpPr/>
          <p:nvPr/>
        </p:nvCxnSpPr>
        <p:spPr>
          <a:xfrm>
            <a:off x="1835150" y="3933825"/>
            <a:ext cx="40322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pil 6"/>
          <p:cNvCxnSpPr/>
          <p:nvPr/>
        </p:nvCxnSpPr>
        <p:spPr>
          <a:xfrm flipV="1">
            <a:off x="3708400" y="2276475"/>
            <a:ext cx="0" cy="3744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TekstSylinder 9"/>
          <p:cNvSpPr txBox="1">
            <a:spLocks noChangeArrowheads="1"/>
          </p:cNvSpPr>
          <p:nvPr/>
        </p:nvSpPr>
        <p:spPr bwMode="auto">
          <a:xfrm>
            <a:off x="2843213" y="1844675"/>
            <a:ext cx="295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Kontroll</a:t>
            </a:r>
          </a:p>
        </p:txBody>
      </p:sp>
      <p:sp>
        <p:nvSpPr>
          <p:cNvPr id="8198" name="TekstSylinder 10"/>
          <p:cNvSpPr txBox="1">
            <a:spLocks noChangeArrowheads="1"/>
          </p:cNvSpPr>
          <p:nvPr/>
        </p:nvSpPr>
        <p:spPr bwMode="auto">
          <a:xfrm>
            <a:off x="2843213" y="6092825"/>
            <a:ext cx="316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Fravær av kontroll</a:t>
            </a:r>
          </a:p>
        </p:txBody>
      </p:sp>
      <p:sp>
        <p:nvSpPr>
          <p:cNvPr id="8199" name="TekstSylinder 11"/>
          <p:cNvSpPr txBox="1">
            <a:spLocks noChangeArrowheads="1"/>
          </p:cNvSpPr>
          <p:nvPr/>
        </p:nvSpPr>
        <p:spPr bwMode="auto">
          <a:xfrm>
            <a:off x="6011863" y="371633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Varme</a:t>
            </a:r>
          </a:p>
        </p:txBody>
      </p:sp>
      <p:sp>
        <p:nvSpPr>
          <p:cNvPr id="8200" name="TekstSylinder 12"/>
          <p:cNvSpPr txBox="1">
            <a:spLocks noChangeArrowheads="1"/>
          </p:cNvSpPr>
          <p:nvPr/>
        </p:nvSpPr>
        <p:spPr bwMode="auto">
          <a:xfrm>
            <a:off x="0" y="3644900"/>
            <a:ext cx="2303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Fravær av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varme og omtanke</a:t>
            </a:r>
          </a:p>
        </p:txBody>
      </p:sp>
      <p:sp>
        <p:nvSpPr>
          <p:cNvPr id="8201" name="TekstSylinder 13"/>
          <p:cNvSpPr txBox="1">
            <a:spLocks noChangeArrowheads="1"/>
          </p:cNvSpPr>
          <p:nvPr/>
        </p:nvSpPr>
        <p:spPr bwMode="auto">
          <a:xfrm>
            <a:off x="1258888" y="2565400"/>
            <a:ext cx="23764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3600">
                <a:solidFill>
                  <a:schemeClr val="tx1"/>
                </a:solidFill>
                <a:latin typeface="Arial" pitchFamily="34" charset="0"/>
              </a:rPr>
              <a:t>Autoritær</a:t>
            </a:r>
          </a:p>
        </p:txBody>
      </p:sp>
      <p:sp>
        <p:nvSpPr>
          <p:cNvPr id="8202" name="TekstSylinder 14"/>
          <p:cNvSpPr txBox="1">
            <a:spLocks noChangeArrowheads="1"/>
          </p:cNvSpPr>
          <p:nvPr/>
        </p:nvSpPr>
        <p:spPr bwMode="auto">
          <a:xfrm>
            <a:off x="3924300" y="2636838"/>
            <a:ext cx="3024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4800" dirty="0">
                <a:solidFill>
                  <a:schemeClr val="tx1"/>
                </a:solidFill>
                <a:latin typeface="Arial" pitchFamily="34" charset="0"/>
              </a:rPr>
              <a:t>Autoritativ</a:t>
            </a:r>
          </a:p>
        </p:txBody>
      </p:sp>
      <p:sp>
        <p:nvSpPr>
          <p:cNvPr id="8203" name="TekstSylinder 15"/>
          <p:cNvSpPr txBox="1">
            <a:spLocks noChangeArrowheads="1"/>
          </p:cNvSpPr>
          <p:nvPr/>
        </p:nvSpPr>
        <p:spPr bwMode="auto">
          <a:xfrm>
            <a:off x="3995738" y="4652963"/>
            <a:ext cx="3240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Ettergivende</a:t>
            </a:r>
          </a:p>
        </p:txBody>
      </p:sp>
      <p:sp>
        <p:nvSpPr>
          <p:cNvPr id="8204" name="TekstSylinder 16"/>
          <p:cNvSpPr txBox="1">
            <a:spLocks noChangeArrowheads="1"/>
          </p:cNvSpPr>
          <p:nvPr/>
        </p:nvSpPr>
        <p:spPr bwMode="auto">
          <a:xfrm>
            <a:off x="900113" y="4508500"/>
            <a:ext cx="24495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Forsømmende/ Neglisjerende</a:t>
            </a:r>
          </a:p>
        </p:txBody>
      </p:sp>
      <p:cxnSp>
        <p:nvCxnSpPr>
          <p:cNvPr id="14" name="Rett pil 13"/>
          <p:cNvCxnSpPr/>
          <p:nvPr/>
        </p:nvCxnSpPr>
        <p:spPr>
          <a:xfrm flipH="1" flipV="1">
            <a:off x="1908175" y="2276475"/>
            <a:ext cx="431800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TekstSylinder 14"/>
          <p:cNvSpPr txBox="1">
            <a:spLocks noChangeArrowheads="1"/>
          </p:cNvSpPr>
          <p:nvPr/>
        </p:nvSpPr>
        <p:spPr bwMode="auto">
          <a:xfrm>
            <a:off x="107950" y="1341438"/>
            <a:ext cx="22320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rgbClr val="FF0000"/>
                </a:solidFill>
                <a:latin typeface="Arial" pitchFamily="34" charset="0"/>
              </a:rPr>
              <a:t>Ca 15% av </a:t>
            </a: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oppdragere  har en autoritær stil</a:t>
            </a:r>
          </a:p>
        </p:txBody>
      </p:sp>
      <p:sp>
        <p:nvSpPr>
          <p:cNvPr id="8207" name="TekstSylinder 15"/>
          <p:cNvSpPr txBox="1">
            <a:spLocks noChangeArrowheads="1"/>
          </p:cNvSpPr>
          <p:nvPr/>
        </p:nvSpPr>
        <p:spPr bwMode="auto">
          <a:xfrm>
            <a:off x="5580063" y="5229225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20%</a:t>
            </a:r>
          </a:p>
        </p:txBody>
      </p:sp>
      <p:sp>
        <p:nvSpPr>
          <p:cNvPr id="8208" name="TekstSylinder 16"/>
          <p:cNvSpPr txBox="1">
            <a:spLocks noChangeArrowheads="1"/>
          </p:cNvSpPr>
          <p:nvPr/>
        </p:nvSpPr>
        <p:spPr bwMode="auto">
          <a:xfrm>
            <a:off x="6208713" y="2379663"/>
            <a:ext cx="18002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30%</a:t>
            </a:r>
          </a:p>
        </p:txBody>
      </p:sp>
      <p:sp>
        <p:nvSpPr>
          <p:cNvPr id="8209" name="TekstSylinder 17"/>
          <p:cNvSpPr txBox="1">
            <a:spLocks noChangeArrowheads="1"/>
          </p:cNvSpPr>
          <p:nvPr/>
        </p:nvSpPr>
        <p:spPr bwMode="auto">
          <a:xfrm>
            <a:off x="1258888" y="5300663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2400">
                <a:solidFill>
                  <a:schemeClr val="tx1"/>
                </a:solidFill>
                <a:latin typeface="Arial" pitchFamily="34" charset="0"/>
              </a:rPr>
              <a:t>30%</a:t>
            </a:r>
          </a:p>
        </p:txBody>
      </p:sp>
      <p:sp>
        <p:nvSpPr>
          <p:cNvPr id="8210" name="TekstSylinder 18"/>
          <p:cNvSpPr txBox="1">
            <a:spLocks noChangeArrowheads="1"/>
          </p:cNvSpPr>
          <p:nvPr/>
        </p:nvSpPr>
        <p:spPr bwMode="auto">
          <a:xfrm>
            <a:off x="6875463" y="5732463"/>
            <a:ext cx="2268537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74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defRPr sz="200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nb-NO" altLang="nb-NO" sz="1400">
                <a:solidFill>
                  <a:schemeClr val="tx1"/>
                </a:solidFill>
                <a:latin typeface="Arial" pitchFamily="34" charset="0"/>
              </a:rPr>
              <a:t>% andel er hentet fra psykolog Peder Kjøs</a:t>
            </a:r>
          </a:p>
        </p:txBody>
      </p:sp>
      <p:cxnSp>
        <p:nvCxnSpPr>
          <p:cNvPr id="8211" name="Rett pil 2"/>
          <p:cNvCxnSpPr>
            <a:cxnSpLocks noChangeShapeType="1"/>
            <a:stCxn id="8201" idx="2"/>
          </p:cNvCxnSpPr>
          <p:nvPr/>
        </p:nvCxnSpPr>
        <p:spPr bwMode="auto">
          <a:xfrm flipH="1">
            <a:off x="1908175" y="3070225"/>
            <a:ext cx="539750" cy="12207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6744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15909" y="857251"/>
            <a:ext cx="8838127" cy="565190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ts val="1875"/>
              </a:spcBef>
              <a:buNone/>
            </a:pPr>
            <a:r>
              <a:rPr lang="en-GB" altLang="nb-NO" sz="3000" dirty="0" err="1"/>
              <a:t>Opplæringslov</a:t>
            </a:r>
            <a:r>
              <a:rPr lang="en-GB" altLang="nb-NO" sz="3000" dirty="0"/>
              <a:t> </a:t>
            </a:r>
            <a:r>
              <a:rPr lang="en-GB" altLang="nb-NO" sz="3000" dirty="0" err="1"/>
              <a:t>og</a:t>
            </a:r>
            <a:r>
              <a:rPr lang="en-GB" altLang="nb-NO" sz="3000" dirty="0"/>
              <a:t> </a:t>
            </a:r>
            <a:r>
              <a:rPr lang="en-GB" altLang="nb-NO" sz="3000" dirty="0" err="1"/>
              <a:t>læringsmiljø</a:t>
            </a:r>
            <a:r>
              <a:rPr lang="en-GB" altLang="nb-NO" sz="3000" dirty="0"/>
              <a:t>. ( par 9a)</a:t>
            </a:r>
          </a:p>
          <a:p>
            <a:pPr>
              <a:lnSpc>
                <a:spcPct val="100000"/>
              </a:lnSpc>
              <a:spcBef>
                <a:spcPts val="1500"/>
              </a:spcBef>
              <a:buNone/>
            </a:pPr>
            <a:r>
              <a:rPr lang="en-GB" altLang="nb-NO" sz="2400" b="1" dirty="0" err="1"/>
              <a:t>Alle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elever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har</a:t>
            </a:r>
            <a:r>
              <a:rPr lang="en-GB" altLang="nb-NO" sz="2400" b="1" dirty="0"/>
              <a:t> </a:t>
            </a:r>
            <a:r>
              <a:rPr lang="en-GB" altLang="nb-NO" sz="2400" b="1" dirty="0" err="1">
                <a:solidFill>
                  <a:srgbClr val="FF0000"/>
                </a:solidFill>
              </a:rPr>
              <a:t>rett</a:t>
            </a:r>
            <a:r>
              <a:rPr lang="en-GB" altLang="nb-NO" sz="2400" b="1" dirty="0">
                <a:solidFill>
                  <a:srgbClr val="FF0000"/>
                </a:solidFill>
              </a:rPr>
              <a:t> </a:t>
            </a:r>
            <a:r>
              <a:rPr lang="en-GB" altLang="nb-NO" sz="2400" b="1" dirty="0" err="1">
                <a:solidFill>
                  <a:srgbClr val="FF0000"/>
                </a:solidFill>
              </a:rPr>
              <a:t>til</a:t>
            </a:r>
            <a:r>
              <a:rPr lang="en-GB" altLang="nb-NO" sz="2400" b="1" dirty="0">
                <a:solidFill>
                  <a:srgbClr val="FF0000"/>
                </a:solidFill>
              </a:rPr>
              <a:t> </a:t>
            </a:r>
            <a:r>
              <a:rPr lang="en-GB" altLang="nb-NO" sz="2400" b="1" dirty="0"/>
              <a:t>et </a:t>
            </a:r>
            <a:r>
              <a:rPr lang="en-GB" altLang="nb-NO" sz="2400" b="1" dirty="0" err="1"/>
              <a:t>godt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fysisk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og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psykososialt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læringsmiljø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og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skoleeiers</a:t>
            </a:r>
            <a:r>
              <a:rPr lang="en-GB" altLang="nb-NO" sz="2400" b="1" dirty="0"/>
              <a:t> </a:t>
            </a:r>
            <a:r>
              <a:rPr lang="en-GB" altLang="nb-NO" sz="2400" b="1" dirty="0" err="1">
                <a:solidFill>
                  <a:srgbClr val="FF0000"/>
                </a:solidFill>
              </a:rPr>
              <a:t>plikt</a:t>
            </a:r>
            <a:r>
              <a:rPr lang="en-GB" altLang="nb-NO" sz="2400" b="1" dirty="0">
                <a:solidFill>
                  <a:srgbClr val="FF0000"/>
                </a:solidFill>
              </a:rPr>
              <a:t> </a:t>
            </a:r>
            <a:r>
              <a:rPr lang="en-GB" altLang="nb-NO" sz="2400" b="1" dirty="0" err="1">
                <a:solidFill>
                  <a:srgbClr val="FF0000"/>
                </a:solidFill>
              </a:rPr>
              <a:t>til</a:t>
            </a:r>
            <a:r>
              <a:rPr lang="en-GB" altLang="nb-NO" sz="2400" b="1" dirty="0">
                <a:solidFill>
                  <a:srgbClr val="FF0000"/>
                </a:solidFill>
              </a:rPr>
              <a:t> </a:t>
            </a:r>
            <a:r>
              <a:rPr lang="en-GB" altLang="nb-NO" sz="2400" b="1" dirty="0"/>
              <a:t>å </a:t>
            </a:r>
            <a:r>
              <a:rPr lang="en-GB" altLang="nb-NO" sz="2400" b="1" dirty="0" err="1"/>
              <a:t>oppfylle</a:t>
            </a:r>
            <a:r>
              <a:rPr lang="en-GB" altLang="nb-NO" sz="2400" b="1" dirty="0"/>
              <a:t> et </a:t>
            </a:r>
            <a:r>
              <a:rPr lang="en-GB" altLang="nb-NO" sz="2400" b="1" dirty="0" err="1"/>
              <a:t>læringsmiljø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som</a:t>
            </a:r>
            <a:r>
              <a:rPr lang="en-GB" altLang="nb-NO" sz="2400" b="1" dirty="0"/>
              <a:t> </a:t>
            </a:r>
            <a:r>
              <a:rPr lang="en-GB" altLang="nb-NO" sz="2400" b="1" dirty="0" err="1"/>
              <a:t>fremmer</a:t>
            </a:r>
            <a:r>
              <a:rPr lang="en-GB" altLang="nb-NO" sz="2400" b="1" dirty="0"/>
              <a:t> :</a:t>
            </a:r>
          </a:p>
          <a:p>
            <a:pPr>
              <a:lnSpc>
                <a:spcPct val="100000"/>
              </a:lnSpc>
              <a:spcBef>
                <a:spcPts val="1500"/>
              </a:spcBef>
              <a:buNone/>
            </a:pPr>
            <a:r>
              <a:rPr lang="en-GB" altLang="nb-NO" sz="2400" dirty="0"/>
              <a:t>1. </a:t>
            </a:r>
            <a:r>
              <a:rPr lang="en-GB" altLang="nb-NO" sz="2400" dirty="0" err="1"/>
              <a:t>Helse</a:t>
            </a:r>
            <a:endParaRPr lang="en-GB" altLang="nb-NO" sz="2400" dirty="0"/>
          </a:p>
          <a:p>
            <a:pPr>
              <a:lnSpc>
                <a:spcPct val="100000"/>
              </a:lnSpc>
              <a:spcBef>
                <a:spcPts val="1500"/>
              </a:spcBef>
              <a:buNone/>
            </a:pPr>
            <a:r>
              <a:rPr lang="en-GB" altLang="nb-NO" sz="2400" dirty="0"/>
              <a:t>2. </a:t>
            </a:r>
            <a:r>
              <a:rPr lang="en-GB" altLang="nb-NO" sz="2400" dirty="0" err="1"/>
              <a:t>Trivsel</a:t>
            </a:r>
            <a:endParaRPr lang="en-GB" altLang="nb-NO" sz="2400" dirty="0"/>
          </a:p>
          <a:p>
            <a:pPr>
              <a:lnSpc>
                <a:spcPct val="100000"/>
              </a:lnSpc>
              <a:spcBef>
                <a:spcPts val="1500"/>
              </a:spcBef>
              <a:buNone/>
            </a:pPr>
            <a:r>
              <a:rPr lang="en-GB" altLang="nb-NO" sz="2400" dirty="0"/>
              <a:t>3. </a:t>
            </a:r>
            <a:r>
              <a:rPr lang="en-GB" altLang="nb-NO" sz="2400" dirty="0" err="1"/>
              <a:t>Læring</a:t>
            </a:r>
            <a:endParaRPr lang="en-GB" altLang="nb-NO" sz="2400" dirty="0"/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r>
              <a:rPr lang="en-GB" altLang="nb-NO" sz="2400" dirty="0" err="1"/>
              <a:t>Dette</a:t>
            </a:r>
            <a:r>
              <a:rPr lang="en-GB" altLang="nb-NO" sz="2400" dirty="0"/>
              <a:t> </a:t>
            </a:r>
            <a:r>
              <a:rPr lang="en-GB" altLang="nb-NO" sz="2400" dirty="0" err="1"/>
              <a:t>er</a:t>
            </a:r>
            <a:r>
              <a:rPr lang="en-GB" altLang="nb-NO" sz="2400" dirty="0"/>
              <a:t> </a:t>
            </a:r>
            <a:r>
              <a:rPr lang="en-GB" altLang="nb-NO" sz="2400" dirty="0" err="1"/>
              <a:t>en</a:t>
            </a:r>
            <a:r>
              <a:rPr lang="en-GB" altLang="nb-NO" sz="2400" dirty="0"/>
              <a:t> </a:t>
            </a:r>
            <a:r>
              <a:rPr lang="en-GB" altLang="nb-NO" sz="2400" dirty="0" err="1"/>
              <a:t>individuell</a:t>
            </a:r>
            <a:r>
              <a:rPr lang="en-GB" altLang="nb-NO" sz="2400" dirty="0"/>
              <a:t> </a:t>
            </a:r>
            <a:r>
              <a:rPr lang="en-GB" altLang="nb-NO" sz="2400" dirty="0" err="1"/>
              <a:t>rettighet</a:t>
            </a:r>
            <a:r>
              <a:rPr lang="en-GB" altLang="nb-NO" sz="2400" dirty="0"/>
              <a:t>, </a:t>
            </a:r>
            <a:r>
              <a:rPr lang="en-GB" altLang="nb-NO" sz="2400" dirty="0" err="1"/>
              <a:t>noe</a:t>
            </a:r>
            <a:r>
              <a:rPr lang="en-GB" altLang="nb-NO" sz="2400" dirty="0"/>
              <a:t> </a:t>
            </a:r>
            <a:r>
              <a:rPr lang="en-GB" altLang="nb-NO" sz="2400" dirty="0" err="1"/>
              <a:t>som</a:t>
            </a:r>
            <a:r>
              <a:rPr lang="en-GB" altLang="nb-NO" sz="2400" dirty="0"/>
              <a:t> </a:t>
            </a:r>
            <a:r>
              <a:rPr lang="en-GB" altLang="nb-NO" sz="2400" dirty="0" err="1"/>
              <a:t>innebærer</a:t>
            </a:r>
            <a:r>
              <a:rPr lang="en-GB" altLang="nb-NO" sz="2400" dirty="0"/>
              <a:t> at </a:t>
            </a:r>
            <a:r>
              <a:rPr lang="en-GB" altLang="nb-NO" sz="2400" dirty="0" err="1"/>
              <a:t>det</a:t>
            </a:r>
            <a:r>
              <a:rPr lang="en-GB" altLang="nb-NO" sz="2400" dirty="0"/>
              <a:t> </a:t>
            </a:r>
            <a:r>
              <a:rPr lang="en-GB" altLang="nb-NO" sz="2400" dirty="0" err="1"/>
              <a:t>som</a:t>
            </a:r>
            <a:r>
              <a:rPr lang="en-GB" altLang="nb-NO" sz="2400" dirty="0"/>
              <a:t> </a:t>
            </a:r>
            <a:r>
              <a:rPr lang="en-GB" altLang="nb-NO" sz="2400" dirty="0" err="1"/>
              <a:t>er</a:t>
            </a:r>
            <a:r>
              <a:rPr lang="en-GB" altLang="nb-NO" sz="2400" dirty="0"/>
              <a:t> </a:t>
            </a:r>
            <a:r>
              <a:rPr lang="en-GB" altLang="nb-NO" sz="2400" dirty="0" err="1"/>
              <a:t>avgjørende</a:t>
            </a:r>
            <a:r>
              <a:rPr lang="en-GB" altLang="nb-NO" sz="2400" dirty="0"/>
              <a:t> </a:t>
            </a:r>
            <a:r>
              <a:rPr lang="en-GB" altLang="nb-NO" sz="2400" dirty="0" err="1"/>
              <a:t>er</a:t>
            </a:r>
            <a:r>
              <a:rPr lang="en-GB" altLang="nb-NO" sz="2400" dirty="0"/>
              <a:t> </a:t>
            </a:r>
            <a:r>
              <a:rPr lang="en-GB" altLang="nb-NO" sz="2400" dirty="0" err="1"/>
              <a:t>hvordan</a:t>
            </a:r>
            <a:r>
              <a:rPr lang="en-GB" altLang="nb-NO" sz="2400" dirty="0"/>
              <a:t> et </a:t>
            </a:r>
            <a:r>
              <a:rPr lang="en-GB" altLang="nb-NO" sz="2400" dirty="0" err="1"/>
              <a:t>skole</a:t>
            </a:r>
            <a:r>
              <a:rPr lang="en-GB" altLang="nb-NO" sz="2400" dirty="0"/>
              <a:t>/</a:t>
            </a:r>
            <a:r>
              <a:rPr lang="en-GB" altLang="nb-NO" sz="2400" dirty="0" err="1"/>
              <a:t>læringsmiljø</a:t>
            </a:r>
            <a:r>
              <a:rPr lang="en-GB" altLang="nb-NO" sz="2400" dirty="0"/>
              <a:t> </a:t>
            </a:r>
            <a:r>
              <a:rPr lang="en-GB" altLang="nb-NO" sz="2400" dirty="0" err="1"/>
              <a:t>virker</a:t>
            </a:r>
            <a:r>
              <a:rPr lang="en-GB" altLang="nb-NO" sz="2400" dirty="0"/>
              <a:t> </a:t>
            </a:r>
            <a:r>
              <a:rPr lang="en-GB" altLang="nb-NO" sz="2400" dirty="0" err="1"/>
              <a:t>på</a:t>
            </a:r>
            <a:r>
              <a:rPr lang="en-GB" altLang="nb-NO" sz="2400" dirty="0"/>
              <a:t> den </a:t>
            </a:r>
            <a:r>
              <a:rPr lang="en-GB" altLang="nb-NO" sz="2400" dirty="0" err="1"/>
              <a:t>enkelte</a:t>
            </a:r>
            <a:r>
              <a:rPr lang="en-GB" altLang="nb-NO" sz="2400" dirty="0"/>
              <a:t> elev.</a:t>
            </a:r>
            <a:r>
              <a:rPr lang="en-GB" altLang="nb-NO" sz="1800" dirty="0"/>
              <a:t> </a:t>
            </a:r>
            <a:r>
              <a:rPr lang="en-GB" altLang="nb-NO" sz="2400" dirty="0"/>
              <a:t>(</a:t>
            </a:r>
            <a:r>
              <a:rPr lang="en-GB" altLang="nb-NO" sz="2400" dirty="0" err="1"/>
              <a:t>subjektive</a:t>
            </a:r>
            <a:r>
              <a:rPr lang="en-GB" altLang="nb-NO" sz="2400" dirty="0"/>
              <a:t> </a:t>
            </a:r>
            <a:r>
              <a:rPr lang="en-GB" altLang="nb-NO" sz="2400" dirty="0" err="1"/>
              <a:t>kriterier</a:t>
            </a:r>
            <a:r>
              <a:rPr lang="en-GB" altLang="nb-NO" sz="2400" dirty="0"/>
              <a:t>)</a:t>
            </a:r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endParaRPr lang="en-GB" altLang="nb-NO" sz="1800" dirty="0"/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endParaRPr lang="en-GB" altLang="nb-NO" sz="1800" dirty="0"/>
          </a:p>
          <a:p>
            <a:pPr>
              <a:lnSpc>
                <a:spcPct val="100000"/>
              </a:lnSpc>
              <a:spcBef>
                <a:spcPts val="1125"/>
              </a:spcBef>
              <a:buNone/>
            </a:pPr>
            <a:endParaRPr lang="en-GB" altLang="nb-NO" sz="1800" dirty="0"/>
          </a:p>
        </p:txBody>
      </p:sp>
    </p:spTree>
    <p:extLst>
      <p:ext uri="{BB962C8B-B14F-4D97-AF65-F5344CB8AC3E}">
        <p14:creationId xmlns:p14="http://schemas.microsoft.com/office/powerpoint/2010/main" val="3720444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51520" y="260648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Hva modelleres sterkest ( fra foreldre til barn) ?</a:t>
            </a:r>
            <a:endParaRPr lang="nb-NO" sz="36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23012" y="1772816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nb-NO" sz="3600" dirty="0" smtClean="0"/>
              <a:t>Våre vennskap og sosiale nettverk.</a:t>
            </a:r>
          </a:p>
          <a:p>
            <a:pPr marL="742950" indent="-742950">
              <a:buAutoNum type="arabicPeriod"/>
            </a:pPr>
            <a:r>
              <a:rPr lang="nb-NO" sz="3600" dirty="0" smtClean="0"/>
              <a:t>Vår livsanskuelse ( positiv tenkning, positivt selvbilde og selvverd)</a:t>
            </a:r>
          </a:p>
          <a:p>
            <a:pPr marL="742950" indent="-742950">
              <a:buAutoNum type="arabicPeriod"/>
            </a:pPr>
            <a:r>
              <a:rPr lang="nb-NO" sz="3600" dirty="0" smtClean="0"/>
              <a:t>Vår måte å løse problemer, vansker og  takle utfordringer. ( emosjonsfokuserte eller problemfokuserte)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506627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Foreldrerolle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9388" y="1700213"/>
            <a:ext cx="3960812" cy="23050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427538" y="1700213"/>
            <a:ext cx="3960812" cy="230505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68313" y="2133600"/>
            <a:ext cx="331152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>
                <a:solidFill>
                  <a:schemeClr val="tx1"/>
                </a:solidFill>
              </a:rPr>
              <a:t>Tydelige foreldre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72000" y="1989138"/>
            <a:ext cx="3600450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3600">
                <a:solidFill>
                  <a:schemeClr val="tx1"/>
                </a:solidFill>
              </a:rPr>
              <a:t>Autentiske foreldre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79388" y="4076700"/>
            <a:ext cx="4032250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nb-NO"/>
              <a:t> </a:t>
            </a:r>
            <a:r>
              <a:rPr lang="nb-NO">
                <a:solidFill>
                  <a:schemeClr val="tx1"/>
                </a:solidFill>
              </a:rPr>
              <a:t>Markerer seg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Sier klart fra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Positivt grensesettende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Forklarer på en slik måte at de unge forstår og kan ta den voksnes perspektiv. ” Forstår hvorfor du ble redd mor”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500563" y="4149725"/>
            <a:ext cx="4175125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nb-NO"/>
              <a:t> </a:t>
            </a:r>
            <a:r>
              <a:rPr lang="nb-NO">
                <a:solidFill>
                  <a:schemeClr val="tx1"/>
                </a:solidFill>
              </a:rPr>
              <a:t>Bryr seg og viser hvem de er og hva de står for.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Påvirker positivt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Er viktige og betydningsfulle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Viser verdier og retning.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b-NO">
                <a:solidFill>
                  <a:schemeClr val="tx1"/>
                </a:solidFill>
              </a:rPr>
              <a:t> Etterlever og praktiserer selv.</a:t>
            </a:r>
          </a:p>
        </p:txBody>
      </p:sp>
    </p:spTree>
    <p:extLst>
      <p:ext uri="{BB962C8B-B14F-4D97-AF65-F5344CB8AC3E}">
        <p14:creationId xmlns:p14="http://schemas.microsoft.com/office/powerpoint/2010/main" val="17424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/>
              <a:t>Temperamentsstiler i lys av emosjonsregulering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0" y="981075"/>
            <a:ext cx="3097213" cy="368300"/>
          </a:xfrm>
          <a:prstGeom prst="rect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4 temperamentstiler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5076825" y="1557338"/>
            <a:ext cx="2879725" cy="925511"/>
          </a:xfrm>
          <a:prstGeom prst="rect">
            <a:avLst/>
          </a:prstGeom>
          <a:solidFill>
            <a:srgbClr val="99FF9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Best </a:t>
            </a:r>
            <a:r>
              <a:rPr lang="en-GB" dirty="0" err="1" smtClean="0">
                <a:solidFill>
                  <a:srgbClr val="000000"/>
                </a:solidFill>
              </a:rPr>
              <a:t>utviklingsbetingelser</a:t>
            </a:r>
            <a:r>
              <a:rPr lang="en-GB" dirty="0" smtClean="0">
                <a:solidFill>
                  <a:srgbClr val="000000"/>
                </a:solidFill>
              </a:rPr>
              <a:t>     ( </a:t>
            </a:r>
            <a:r>
              <a:rPr lang="en-GB" dirty="0" err="1" smtClean="0">
                <a:solidFill>
                  <a:srgbClr val="000000"/>
                </a:solidFill>
              </a:rPr>
              <a:t>skoleprestasjoner-vennskap-psykisk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helse</a:t>
            </a:r>
            <a:r>
              <a:rPr lang="en-GB" dirty="0" smtClean="0">
                <a:solidFill>
                  <a:srgbClr val="000000"/>
                </a:solidFill>
              </a:rPr>
              <a:t>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0" y="1484313"/>
            <a:ext cx="3924300" cy="13874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</a:rPr>
              <a:t>1.Lett stil</a:t>
            </a:r>
            <a:r>
              <a:rPr lang="en-GB">
                <a:solidFill>
                  <a:srgbClr val="000000"/>
                </a:solidFill>
              </a:rPr>
              <a:t> : </a:t>
            </a:r>
            <a:r>
              <a:rPr lang="en-GB" sz="2000">
                <a:solidFill>
                  <a:srgbClr val="000000"/>
                </a:solidFill>
              </a:rPr>
              <a:t>godt humør, regelmessighet, lave-milde reaksjoner på nye stimuli, velfungerende, tilpasninsdyktige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0" y="2781300"/>
            <a:ext cx="3995738" cy="1755775"/>
          </a:xfrm>
          <a:prstGeom prst="rect">
            <a:avLst/>
          </a:prstGeom>
          <a:solidFill>
            <a:srgbClr val="FFCC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</a:rPr>
              <a:t>2. Vanskelig stil</a:t>
            </a:r>
            <a:r>
              <a:rPr lang="en-GB">
                <a:solidFill>
                  <a:srgbClr val="000000"/>
                </a:solidFill>
              </a:rPr>
              <a:t> : </a:t>
            </a:r>
            <a:r>
              <a:rPr lang="en-GB" sz="2000">
                <a:solidFill>
                  <a:srgbClr val="000000"/>
                </a:solidFill>
              </a:rPr>
              <a:t>Uregelmessighet, vanskelig for å tilpasse seg nye situasjoner,unnvikelse, frustrasjon, sinne, dårlig humør.</a:t>
            </a: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5003800" y="908050"/>
            <a:ext cx="3455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Regulering av emosjoner</a:t>
            </a:r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6227763" y="1196975"/>
            <a:ext cx="1587" cy="2873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0" y="4508500"/>
            <a:ext cx="3995738" cy="1387475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</a:rPr>
              <a:t>3. Reservert stil</a:t>
            </a:r>
            <a:r>
              <a:rPr lang="en-GB">
                <a:solidFill>
                  <a:srgbClr val="000000"/>
                </a:solidFill>
              </a:rPr>
              <a:t> : Lett </a:t>
            </a:r>
            <a:r>
              <a:rPr lang="en-GB" sz="2000">
                <a:solidFill>
                  <a:srgbClr val="000000"/>
                </a:solidFill>
              </a:rPr>
              <a:t>negative responser på nye stimuli, rutinepreget, usikre, engstelige klamrende.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924300" y="1916113"/>
            <a:ext cx="792163" cy="3683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40%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995738" y="3357563"/>
            <a:ext cx="863600" cy="368300"/>
          </a:xfrm>
          <a:prstGeom prst="rect">
            <a:avLst/>
          </a:prstGeom>
          <a:solidFill>
            <a:srgbClr val="FFCC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10%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4716463" y="1755775"/>
            <a:ext cx="287337" cy="3222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995738" y="4724400"/>
            <a:ext cx="720725" cy="368300"/>
          </a:xfrm>
          <a:prstGeom prst="rect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15%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0" y="6021388"/>
            <a:ext cx="4067175" cy="460375"/>
          </a:xfrm>
          <a:prstGeom prst="rect">
            <a:avLst/>
          </a:prstGeom>
          <a:solidFill>
            <a:srgbClr val="FF66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4. Blandingsstil : Variabel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067175" y="6092825"/>
            <a:ext cx="865188" cy="368300"/>
          </a:xfrm>
          <a:prstGeom prst="rect">
            <a:avLst/>
          </a:prstGeom>
          <a:solidFill>
            <a:srgbClr val="FF66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35%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6948488" y="2492375"/>
            <a:ext cx="2016125" cy="1585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8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</a:rPr>
              <a:t>Ref. Utredning av atferdsvansker, Omsorgssvikt og mishandling, Øyvind Kvello, Universitetsforlaget 2007</a:t>
            </a:r>
          </a:p>
        </p:txBody>
      </p:sp>
    </p:spTree>
    <p:extLst>
      <p:ext uri="{BB962C8B-B14F-4D97-AF65-F5344CB8AC3E}">
        <p14:creationId xmlns:p14="http://schemas.microsoft.com/office/powerpoint/2010/main" val="2377228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smtClean="0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46113" y="0"/>
            <a:ext cx="8497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6000"/>
              <a:t>Kvalitet for omsorg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4284663" y="1125538"/>
            <a:ext cx="4679950" cy="1465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b-NO" sz="3600"/>
              <a:t>RELATERING</a:t>
            </a:r>
          </a:p>
          <a:p>
            <a:pPr>
              <a:spcBef>
                <a:spcPct val="50000"/>
              </a:spcBef>
              <a:defRPr/>
            </a:pPr>
            <a:r>
              <a:rPr lang="nb-NO" sz="3600"/>
              <a:t>( nærhet-kjærlighet)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4787900" y="4365625"/>
            <a:ext cx="4356100" cy="2014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3600"/>
              <a:t>STRUKTURERING</a:t>
            </a:r>
          </a:p>
          <a:p>
            <a:pPr>
              <a:spcBef>
                <a:spcPct val="50000"/>
              </a:spcBef>
            </a:pPr>
            <a:r>
              <a:rPr lang="nb-NO" sz="3600"/>
              <a:t>( forutsigbarhet-oppfølging)</a:t>
            </a: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4067175" y="2852738"/>
            <a:ext cx="792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/>
              <a:t>1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4067175" y="4149725"/>
            <a:ext cx="649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/>
              <a:t>2</a:t>
            </a:r>
          </a:p>
        </p:txBody>
      </p:sp>
      <p:sp>
        <p:nvSpPr>
          <p:cNvPr id="36874" name="Text Box 12"/>
          <p:cNvSpPr txBox="1">
            <a:spLocks noChangeArrowheads="1"/>
          </p:cNvSpPr>
          <p:nvPr/>
        </p:nvSpPr>
        <p:spPr bwMode="auto">
          <a:xfrm>
            <a:off x="3059113" y="4149725"/>
            <a:ext cx="71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/>
              <a:t>3</a:t>
            </a:r>
          </a:p>
        </p:txBody>
      </p:sp>
      <p:sp>
        <p:nvSpPr>
          <p:cNvPr id="36875" name="Text Box 13"/>
          <p:cNvSpPr txBox="1">
            <a:spLocks noChangeArrowheads="1"/>
          </p:cNvSpPr>
          <p:nvPr/>
        </p:nvSpPr>
        <p:spPr bwMode="auto">
          <a:xfrm>
            <a:off x="3059113" y="2852738"/>
            <a:ext cx="647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4000"/>
              <a:t>4</a:t>
            </a:r>
          </a:p>
        </p:txBody>
      </p:sp>
      <p:sp>
        <p:nvSpPr>
          <p:cNvPr id="14" name="Pil opp og ned 13"/>
          <p:cNvSpPr/>
          <p:nvPr/>
        </p:nvSpPr>
        <p:spPr>
          <a:xfrm>
            <a:off x="3419475" y="1125538"/>
            <a:ext cx="720725" cy="5732462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5" name="Pil mot venstre og høyre 14"/>
          <p:cNvSpPr/>
          <p:nvPr/>
        </p:nvSpPr>
        <p:spPr>
          <a:xfrm>
            <a:off x="0" y="3357563"/>
            <a:ext cx="8172450" cy="792162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16" name="TekstSylinder 15"/>
          <p:cNvSpPr txBox="1"/>
          <p:nvPr/>
        </p:nvSpPr>
        <p:spPr>
          <a:xfrm>
            <a:off x="179388" y="4508500"/>
            <a:ext cx="2952452" cy="120032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3600" dirty="0" smtClean="0"/>
              <a:t>Aldersadekvat</a:t>
            </a:r>
          </a:p>
          <a:p>
            <a:pPr>
              <a:defRPr/>
            </a:pPr>
            <a:r>
              <a:rPr lang="nb-NO" sz="3600" dirty="0" smtClean="0"/>
              <a:t>fokus</a:t>
            </a:r>
            <a:endParaRPr lang="nb-NO" sz="36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251520" y="1052736"/>
            <a:ext cx="3097039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4000" dirty="0" smtClean="0"/>
              <a:t>NB!!!Fortrolighet/åpenhet/ dialog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1082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51520" y="404664"/>
            <a:ext cx="856895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Reguleringsperspektivet</a:t>
            </a:r>
            <a:endParaRPr lang="nb-NO" sz="32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51520" y="1268760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Regulering dreier seg som oftest om :</a:t>
            </a:r>
          </a:p>
          <a:p>
            <a:endParaRPr lang="nb-NO" dirty="0" smtClean="0"/>
          </a:p>
          <a:p>
            <a:pPr>
              <a:buFont typeface="Wingdings" pitchFamily="2" charset="2"/>
              <a:buChar char="Ø"/>
            </a:pPr>
            <a:r>
              <a:rPr lang="nb-NO" sz="3200" b="1" dirty="0" smtClean="0"/>
              <a:t>Leggerutiner/søvn : Mer og mer utfordrende med stigende alder.</a:t>
            </a:r>
            <a:endParaRPr lang="nb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23528" y="278092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i="1" dirty="0" smtClean="0"/>
              <a:t>Mors utdanningsnivå er den faktor som har størst effekt på søvnmønster hos barn. </a:t>
            </a:r>
            <a:r>
              <a:rPr lang="nb-NO" sz="2400" i="1" dirty="0" smtClean="0">
                <a:solidFill>
                  <a:srgbClr val="FF0000"/>
                </a:solidFill>
              </a:rPr>
              <a:t>Stor sammenheng mellom søvnmønster </a:t>
            </a:r>
            <a:r>
              <a:rPr lang="nb-NO" sz="2400" i="1" smtClean="0">
                <a:solidFill>
                  <a:srgbClr val="FF0000"/>
                </a:solidFill>
              </a:rPr>
              <a:t>og skole-prestasjoner</a:t>
            </a:r>
            <a:r>
              <a:rPr lang="nb-NO" sz="2400" i="1" dirty="0">
                <a:solidFill>
                  <a:srgbClr val="FF0000"/>
                </a:solidFill>
              </a:rPr>
              <a:t>.</a:t>
            </a:r>
            <a:endParaRPr lang="nb-NO" sz="24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79512" y="4293096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nb-NO" sz="2800" dirty="0" smtClean="0"/>
              <a:t> </a:t>
            </a:r>
            <a:r>
              <a:rPr lang="nb-NO" sz="2800" b="1" dirty="0" smtClean="0"/>
              <a:t>Lekser ( når , hvor )</a:t>
            </a:r>
          </a:p>
          <a:p>
            <a:pPr>
              <a:buFont typeface="Wingdings" pitchFamily="2" charset="2"/>
              <a:buChar char="Ø"/>
            </a:pPr>
            <a:r>
              <a:rPr lang="nb-NO" sz="2800" b="1" dirty="0" smtClean="0"/>
              <a:t> Innetider</a:t>
            </a:r>
          </a:p>
          <a:p>
            <a:pPr>
              <a:buFont typeface="Wingdings" pitchFamily="2" charset="2"/>
              <a:buChar char="Ø"/>
            </a:pPr>
            <a:r>
              <a:rPr lang="nb-NO" sz="2800" b="1" dirty="0" smtClean="0"/>
              <a:t> </a:t>
            </a:r>
            <a:r>
              <a:rPr lang="nb-NO" sz="2800" b="1" dirty="0" err="1" smtClean="0"/>
              <a:t>Mediabruk</a:t>
            </a:r>
            <a:endParaRPr lang="nb-NO" sz="2800" b="1" dirty="0" smtClean="0"/>
          </a:p>
          <a:p>
            <a:pPr>
              <a:buFont typeface="Wingdings" pitchFamily="2" charset="2"/>
              <a:buChar char="Ø"/>
            </a:pPr>
            <a:r>
              <a:rPr lang="nb-NO" sz="2800" b="1" dirty="0" smtClean="0"/>
              <a:t> Kosthold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35677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1-4 klasse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b-NO" dirty="0" smtClean="0"/>
              <a:t>Årene for sosial kompetanse :</a:t>
            </a:r>
          </a:p>
          <a:p>
            <a:pPr>
              <a:buFont typeface="Wingdings" pitchFamily="2" charset="2"/>
              <a:buChar char="q"/>
            </a:pPr>
            <a:r>
              <a:rPr lang="nb-NO" dirty="0" smtClean="0"/>
              <a:t> Vennskap (relasjonelt selvbilde formes mest  i denne perioden)</a:t>
            </a:r>
          </a:p>
          <a:p>
            <a:pPr>
              <a:buFont typeface="Wingdings" pitchFamily="2" charset="2"/>
              <a:buChar char="q"/>
            </a:pPr>
            <a:r>
              <a:rPr lang="nb-NO" dirty="0" smtClean="0"/>
              <a:t> Perspektivtaking.</a:t>
            </a:r>
          </a:p>
          <a:p>
            <a:pPr>
              <a:buFont typeface="Wingdings" pitchFamily="2" charset="2"/>
              <a:buChar char="q"/>
            </a:pPr>
            <a:r>
              <a:rPr lang="nb-NO" dirty="0" smtClean="0"/>
              <a:t>Fleksibilitet.</a:t>
            </a:r>
          </a:p>
          <a:p>
            <a:pPr>
              <a:buFont typeface="Wingdings" pitchFamily="2" charset="2"/>
              <a:buChar char="q"/>
            </a:pPr>
            <a:r>
              <a:rPr lang="nb-NO" dirty="0" smtClean="0"/>
              <a:t> Følelsesregulering.</a:t>
            </a:r>
          </a:p>
          <a:p>
            <a:pPr>
              <a:buFont typeface="Wingdings" pitchFamily="2" charset="2"/>
              <a:buChar char="q"/>
            </a:pPr>
            <a:r>
              <a:rPr lang="nb-NO" dirty="0" smtClean="0"/>
              <a:t> Emosjonelt språk.</a:t>
            </a:r>
          </a:p>
        </p:txBody>
      </p:sp>
      <p:sp>
        <p:nvSpPr>
          <p:cNvPr id="4" name="Ellipse 3"/>
          <p:cNvSpPr/>
          <p:nvPr/>
        </p:nvSpPr>
        <p:spPr>
          <a:xfrm>
            <a:off x="0" y="5085184"/>
            <a:ext cx="3995936" cy="115212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539552" y="544522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Selvkontroll</a:t>
            </a:r>
            <a:endParaRPr lang="nb-NO" sz="3600" dirty="0"/>
          </a:p>
        </p:txBody>
      </p:sp>
      <p:cxnSp>
        <p:nvCxnSpPr>
          <p:cNvPr id="7" name="Rett pil 6"/>
          <p:cNvCxnSpPr>
            <a:stCxn id="4" idx="7"/>
          </p:cNvCxnSpPr>
          <p:nvPr/>
        </p:nvCxnSpPr>
        <p:spPr>
          <a:xfrm flipV="1">
            <a:off x="3410744" y="4941168"/>
            <a:ext cx="1377280" cy="312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5004048" y="450912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Tilpasning</a:t>
            </a:r>
            <a:endParaRPr lang="nb-NO" sz="3600" dirty="0"/>
          </a:p>
        </p:txBody>
      </p:sp>
      <p:cxnSp>
        <p:nvCxnSpPr>
          <p:cNvPr id="10" name="Rett pil 9"/>
          <p:cNvCxnSpPr>
            <a:stCxn id="4" idx="6"/>
            <a:endCxn id="3" idx="2"/>
          </p:cNvCxnSpPr>
          <p:nvPr/>
        </p:nvCxnSpPr>
        <p:spPr>
          <a:xfrm>
            <a:off x="3995936" y="5661248"/>
            <a:ext cx="586408" cy="614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Sylinder 10"/>
          <p:cNvSpPr txBox="1"/>
          <p:nvPr/>
        </p:nvSpPr>
        <p:spPr>
          <a:xfrm>
            <a:off x="4788024" y="5373216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Skoleprestasjoner</a:t>
            </a:r>
            <a:endParaRPr lang="nb-NO" sz="3200" dirty="0"/>
          </a:p>
        </p:txBody>
      </p:sp>
      <p:cxnSp>
        <p:nvCxnSpPr>
          <p:cNvPr id="13" name="Rett pil 12"/>
          <p:cNvCxnSpPr>
            <a:stCxn id="4" idx="5"/>
          </p:cNvCxnSpPr>
          <p:nvPr/>
        </p:nvCxnSpPr>
        <p:spPr>
          <a:xfrm>
            <a:off x="3410744" y="6068587"/>
            <a:ext cx="1233264" cy="3127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/>
          <p:cNvSpPr txBox="1"/>
          <p:nvPr/>
        </p:nvSpPr>
        <p:spPr>
          <a:xfrm>
            <a:off x="4860032" y="6093296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Vennskap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4571347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/>
              <a:t>Hva bør foreldre ha spesiell fokus på i oppdragelsen av barn mellom 6-12 år.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nb-NO" b="1" dirty="0" smtClean="0"/>
              <a:t>Lekekompetanse</a:t>
            </a:r>
            <a:r>
              <a:rPr lang="nb-NO" dirty="0" smtClean="0"/>
              <a:t> med vekt på fleksibilitet og perspektivtaking.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nb-NO" b="1" dirty="0" smtClean="0"/>
              <a:t>Selvkontroll </a:t>
            </a:r>
            <a:r>
              <a:rPr lang="nb-NO" dirty="0" smtClean="0"/>
              <a:t>( har stor betydning for målorientering, utholdenhet, vennskap, tilpasning)NB!!!!!!!!!!!!! Svært viktig.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nb-NO" b="1" dirty="0" smtClean="0"/>
              <a:t>Vennskap</a:t>
            </a:r>
            <a:r>
              <a:rPr lang="nb-NO" dirty="0" smtClean="0"/>
              <a:t> med fokus på absolutte verdier og relative verdier.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nb-NO" b="1" dirty="0" smtClean="0"/>
              <a:t>Språk</a:t>
            </a:r>
            <a:r>
              <a:rPr lang="nb-NO" dirty="0" smtClean="0"/>
              <a:t> ( emosjonelt språk og </a:t>
            </a:r>
            <a:r>
              <a:rPr lang="nb-NO" dirty="0" err="1" smtClean="0"/>
              <a:t>begrepsutvidelse-sette</a:t>
            </a:r>
            <a:r>
              <a:rPr lang="nb-NO" dirty="0" smtClean="0"/>
              <a:t> ord på tanker, situasjoner og </a:t>
            </a:r>
            <a:r>
              <a:rPr lang="nb-NO" dirty="0" err="1" smtClean="0"/>
              <a:t>opplevelser</a:t>
            </a:r>
            <a:r>
              <a:rPr lang="nb-NO" dirty="0" smtClean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00969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4037"/>
            <a:ext cx="8229600" cy="1143000"/>
          </a:xfrm>
        </p:spPr>
        <p:txBody>
          <a:bodyPr/>
          <a:lstStyle/>
          <a:p>
            <a:r>
              <a:rPr lang="nb-NO" dirty="0" smtClean="0"/>
              <a:t>4-7 klasse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518457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b-NO" dirty="0" smtClean="0"/>
              <a:t> </a:t>
            </a:r>
            <a:r>
              <a:rPr lang="nb-NO" sz="3500" dirty="0" smtClean="0"/>
              <a:t>Fortroligheten står i  «fare» hvis vi ikke bevisst opprettholder denne nærheten.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3500" dirty="0"/>
              <a:t> </a:t>
            </a:r>
            <a:r>
              <a:rPr lang="nb-NO" sz="3500" dirty="0" smtClean="0"/>
              <a:t>Skille i elevers motivasjon tar form.                           ( mestringsforventninger)  Suksess søking-nederlagsunngåelse.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3500" dirty="0"/>
              <a:t> </a:t>
            </a:r>
            <a:r>
              <a:rPr lang="nb-NO" sz="3500" dirty="0" smtClean="0"/>
              <a:t>Sårbar alder for </a:t>
            </a:r>
            <a:r>
              <a:rPr lang="nb-NO" sz="3500" dirty="0" err="1" smtClean="0"/>
              <a:t>tilkortkomming</a:t>
            </a:r>
            <a:r>
              <a:rPr lang="nb-NO" sz="3500" dirty="0" smtClean="0"/>
              <a:t>. ( faglig, idrettslig, sosialt)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3500" dirty="0"/>
              <a:t> </a:t>
            </a:r>
            <a:r>
              <a:rPr lang="nb-NO" sz="3500" dirty="0" smtClean="0"/>
              <a:t>Koder er knekket og det kreves økt evne til utholdenhet og jobbe på mestringsgrense.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3500" dirty="0"/>
              <a:t> </a:t>
            </a:r>
            <a:r>
              <a:rPr lang="nb-NO" sz="3500" dirty="0" smtClean="0"/>
              <a:t>Selvkontroll slår særlig sterkt ut fordi produksjon  og forventninger økes.</a:t>
            </a:r>
            <a:endParaRPr lang="nb-NO" sz="3500" dirty="0"/>
          </a:p>
        </p:txBody>
      </p:sp>
    </p:spTree>
    <p:extLst>
      <p:ext uri="{BB962C8B-B14F-4D97-AF65-F5344CB8AC3E}">
        <p14:creationId xmlns:p14="http://schemas.microsoft.com/office/powerpoint/2010/main" val="34763892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 kompetanse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nb-NO" dirty="0" smtClean="0"/>
              <a:t> </a:t>
            </a:r>
            <a:r>
              <a:rPr lang="nb-NO" sz="4000" b="1" dirty="0" smtClean="0"/>
              <a:t>Selvkontroll (NB!!!!!!)</a:t>
            </a:r>
          </a:p>
          <a:p>
            <a:pPr>
              <a:buFont typeface="Wingdings" pitchFamily="2" charset="2"/>
              <a:buChar char="q"/>
            </a:pPr>
            <a:r>
              <a:rPr lang="nb-NO" sz="4000" dirty="0" smtClean="0"/>
              <a:t> Samarbeid</a:t>
            </a:r>
          </a:p>
          <a:p>
            <a:pPr>
              <a:buFont typeface="Wingdings" pitchFamily="2" charset="2"/>
              <a:buChar char="q"/>
            </a:pPr>
            <a:r>
              <a:rPr lang="nb-NO" sz="4000" dirty="0" smtClean="0"/>
              <a:t> Empati</a:t>
            </a:r>
          </a:p>
          <a:p>
            <a:pPr>
              <a:buFont typeface="Wingdings" pitchFamily="2" charset="2"/>
              <a:buChar char="q"/>
            </a:pPr>
            <a:r>
              <a:rPr lang="nb-NO" sz="4000" dirty="0" smtClean="0"/>
              <a:t> Ansvarlighet</a:t>
            </a:r>
          </a:p>
          <a:p>
            <a:pPr>
              <a:buFont typeface="Wingdings" pitchFamily="2" charset="2"/>
              <a:buChar char="q"/>
            </a:pPr>
            <a:r>
              <a:rPr lang="nb-NO" sz="4000" dirty="0" smtClean="0"/>
              <a:t> Selvhevdelse</a:t>
            </a:r>
          </a:p>
          <a:p>
            <a:pPr>
              <a:buFont typeface="Wingdings" pitchFamily="2" charset="2"/>
              <a:buChar char="q"/>
            </a:pPr>
            <a:r>
              <a:rPr lang="nb-NO" sz="4000" dirty="0" smtClean="0"/>
              <a:t> Sosiale ferdigheter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3160164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3352800" y="3124200"/>
            <a:ext cx="1524000" cy="990600"/>
          </a:xfrm>
          <a:prstGeom prst="flowChartExtra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4572000" y="6019800"/>
            <a:ext cx="45720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0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err="1" smtClean="0">
                <a:solidFill>
                  <a:srgbClr val="000000"/>
                </a:solidFill>
                <a:latin typeface="Times New Roman" pitchFamily="18" charset="0"/>
              </a:rPr>
              <a:t>Basert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Times New Roman" pitchFamily="18" charset="0"/>
              </a:rPr>
              <a:t>på</a:t>
            </a:r>
            <a:r>
              <a:rPr lang="en-GB" sz="1600" dirty="0" smtClean="0">
                <a:solidFill>
                  <a:srgbClr val="000000"/>
                </a:solidFill>
                <a:latin typeface="Times New Roman" pitchFamily="18" charset="0"/>
              </a:rPr>
              <a:t> : .Ingrid </a:t>
            </a:r>
            <a:r>
              <a:rPr lang="en-GB" sz="1600" dirty="0" err="1">
                <a:solidFill>
                  <a:srgbClr val="000000"/>
                </a:solidFill>
                <a:latin typeface="Times New Roman" pitchFamily="18" charset="0"/>
              </a:rPr>
              <a:t>Bø</a:t>
            </a:r>
            <a:r>
              <a:rPr lang="en-GB" sz="1600" dirty="0">
                <a:solidFill>
                  <a:srgbClr val="000000"/>
                </a:solidFill>
                <a:latin typeface="Times New Roman" pitchFamily="18" charset="0"/>
              </a:rPr>
              <a:t> (2002) -</a:t>
            </a:r>
            <a:r>
              <a:rPr lang="en-GB" sz="1600" dirty="0" err="1">
                <a:solidFill>
                  <a:srgbClr val="000000"/>
                </a:solidFill>
                <a:latin typeface="Times New Roman" pitchFamily="18" charset="0"/>
              </a:rPr>
              <a:t>Begrepet</a:t>
            </a:r>
            <a:r>
              <a:rPr lang="en-GB" sz="1600" dirty="0">
                <a:solidFill>
                  <a:srgbClr val="000000"/>
                </a:solidFill>
                <a:latin typeface="Times New Roman" pitchFamily="18" charset="0"/>
              </a:rPr>
              <a:t> :</a:t>
            </a:r>
            <a:r>
              <a:rPr lang="en-GB" sz="1600" dirty="0" err="1">
                <a:solidFill>
                  <a:srgbClr val="000000"/>
                </a:solidFill>
                <a:latin typeface="Times New Roman" pitchFamily="18" charset="0"/>
              </a:rPr>
              <a:t>Indre</a:t>
            </a:r>
            <a:r>
              <a:rPr lang="en-GB" sz="16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Times New Roman" pitchFamily="18" charset="0"/>
              </a:rPr>
              <a:t>vilkår</a:t>
            </a:r>
            <a:r>
              <a:rPr lang="en-GB" sz="1600" dirty="0">
                <a:solidFill>
                  <a:srgbClr val="000000"/>
                </a:solidFill>
                <a:latin typeface="Times New Roman" pitchFamily="18" charset="0"/>
              </a:rPr>
              <a:t> for </a:t>
            </a:r>
            <a:r>
              <a:rPr lang="en-GB" sz="1600" dirty="0" err="1">
                <a:solidFill>
                  <a:srgbClr val="000000"/>
                </a:solidFill>
                <a:latin typeface="Times New Roman" pitchFamily="18" charset="0"/>
              </a:rPr>
              <a:t>foreldreskap</a:t>
            </a:r>
            <a:endParaRPr lang="en-GB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7" name="WordArt 4"/>
          <p:cNvSpPr>
            <a:spLocks noChangeArrowheads="1" noChangeShapeType="1" noTextEdit="1"/>
          </p:cNvSpPr>
          <p:nvPr/>
        </p:nvSpPr>
        <p:spPr bwMode="auto">
          <a:xfrm>
            <a:off x="3581400" y="2438400"/>
            <a:ext cx="14001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Mening</a:t>
            </a:r>
          </a:p>
        </p:txBody>
      </p:sp>
      <p:sp>
        <p:nvSpPr>
          <p:cNvPr id="33798" name="WordArt 5"/>
          <p:cNvSpPr>
            <a:spLocks noChangeArrowheads="1" noChangeShapeType="1" noTextEdit="1"/>
          </p:cNvSpPr>
          <p:nvPr/>
        </p:nvSpPr>
        <p:spPr bwMode="auto">
          <a:xfrm>
            <a:off x="4876800" y="4191000"/>
            <a:ext cx="22574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Innflytelse</a:t>
            </a:r>
          </a:p>
        </p:txBody>
      </p:sp>
      <p:sp>
        <p:nvSpPr>
          <p:cNvPr id="33799" name="WordArt 6"/>
          <p:cNvSpPr>
            <a:spLocks noChangeArrowheads="1" noChangeShapeType="1" noTextEdit="1"/>
          </p:cNvSpPr>
          <p:nvPr/>
        </p:nvSpPr>
        <p:spPr bwMode="auto">
          <a:xfrm>
            <a:off x="2057400" y="3810000"/>
            <a:ext cx="1143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Støtte</a:t>
            </a:r>
          </a:p>
        </p:txBody>
      </p:sp>
      <p:sp>
        <p:nvSpPr>
          <p:cNvPr id="33800" name="WordArt 7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5257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 spc="718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0186" dir="4303642" algn="ctr" rotWithShape="0">
                    <a:srgbClr val="4D4D4D"/>
                  </a:outerShdw>
                </a:effectLst>
                <a:latin typeface="Arial Black"/>
              </a:rPr>
              <a:t>Foreldre som ressurs</a:t>
            </a: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5181600" y="1295400"/>
            <a:ext cx="3733800" cy="1557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Å skjønne, forstå hvorfor vi må hjelpe til, at vi er betydningsfulle og hva vi kan gjøre for å hjelpe.</a:t>
            </a:r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 flipV="1">
            <a:off x="3962400" y="1747838"/>
            <a:ext cx="1219200" cy="5429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33804" name="Text Box 11"/>
          <p:cNvSpPr txBox="1">
            <a:spLocks noChangeArrowheads="1"/>
          </p:cNvSpPr>
          <p:nvPr/>
        </p:nvSpPr>
        <p:spPr bwMode="auto">
          <a:xfrm>
            <a:off x="5105400" y="3048000"/>
            <a:ext cx="403860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000000"/>
                </a:solidFill>
                <a:latin typeface="Times New Roman" pitchFamily="18" charset="0"/>
              </a:rPr>
              <a:t>Å se at hjelpen vår bidrar, har effekt,virkning.</a:t>
            </a:r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0" y="4572000"/>
            <a:ext cx="3810000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ts val="1500"/>
              </a:spcBef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Å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oppleve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at en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har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felles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interesse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og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samhandler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med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andre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om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skoleprestasjoner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og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pitchFamily="18" charset="0"/>
              </a:rPr>
              <a:t>læringsmiljø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806" name="Line 13"/>
          <p:cNvSpPr>
            <a:spLocks noChangeShapeType="1"/>
          </p:cNvSpPr>
          <p:nvPr/>
        </p:nvSpPr>
        <p:spPr bwMode="auto">
          <a:xfrm flipV="1">
            <a:off x="7315200" y="3500438"/>
            <a:ext cx="381000" cy="9239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 flipH="1">
            <a:off x="1062038" y="3962400"/>
            <a:ext cx="923925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kstSylinder 3"/>
          <p:cNvSpPr txBox="1">
            <a:spLocks noChangeArrowheads="1"/>
          </p:cNvSpPr>
          <p:nvPr/>
        </p:nvSpPr>
        <p:spPr bwMode="auto">
          <a:xfrm>
            <a:off x="2208610" y="1397795"/>
            <a:ext cx="4362450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675">
                <a:solidFill>
                  <a:schemeClr val="tx1"/>
                </a:solidFill>
              </a:rPr>
              <a:t>Ref. Kari Einarsen med fl. 2015</a:t>
            </a:r>
          </a:p>
        </p:txBody>
      </p:sp>
      <p:sp>
        <p:nvSpPr>
          <p:cNvPr id="56323" name="Rektangel 4"/>
          <p:cNvSpPr>
            <a:spLocks noChangeArrowheads="1"/>
          </p:cNvSpPr>
          <p:nvPr/>
        </p:nvSpPr>
        <p:spPr bwMode="auto">
          <a:xfrm>
            <a:off x="1398985" y="3024189"/>
            <a:ext cx="2038350" cy="13227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1435" tIns="25718" rIns="51435" bIns="25718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350">
              <a:solidFill>
                <a:schemeClr val="bg1"/>
              </a:solidFill>
            </a:endParaRPr>
          </a:p>
        </p:txBody>
      </p:sp>
      <p:sp>
        <p:nvSpPr>
          <p:cNvPr id="56324" name="TekstSylinder 5"/>
          <p:cNvSpPr txBox="1">
            <a:spLocks noChangeArrowheads="1"/>
          </p:cNvSpPr>
          <p:nvPr/>
        </p:nvSpPr>
        <p:spPr bwMode="auto">
          <a:xfrm>
            <a:off x="1494235" y="3151585"/>
            <a:ext cx="20657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2700" dirty="0">
                <a:solidFill>
                  <a:schemeClr val="tx1"/>
                </a:solidFill>
              </a:rPr>
              <a:t>Etiske strukturer</a:t>
            </a:r>
          </a:p>
        </p:txBody>
      </p:sp>
      <p:cxnSp>
        <p:nvCxnSpPr>
          <p:cNvPr id="56325" name="Rett pil 7"/>
          <p:cNvCxnSpPr>
            <a:cxnSpLocks noChangeShapeType="1"/>
          </p:cNvCxnSpPr>
          <p:nvPr/>
        </p:nvCxnSpPr>
        <p:spPr bwMode="auto">
          <a:xfrm flipV="1">
            <a:off x="3437335" y="2781300"/>
            <a:ext cx="365522" cy="2428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6" name="Rett pil 9"/>
          <p:cNvCxnSpPr>
            <a:cxnSpLocks noChangeShapeType="1"/>
          </p:cNvCxnSpPr>
          <p:nvPr/>
        </p:nvCxnSpPr>
        <p:spPr bwMode="auto">
          <a:xfrm>
            <a:off x="3437336" y="3550445"/>
            <a:ext cx="406003" cy="20240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7" name="Rett pil 11"/>
          <p:cNvCxnSpPr>
            <a:cxnSpLocks noChangeShapeType="1"/>
          </p:cNvCxnSpPr>
          <p:nvPr/>
        </p:nvCxnSpPr>
        <p:spPr bwMode="auto">
          <a:xfrm>
            <a:off x="3681413" y="2983706"/>
            <a:ext cx="0" cy="5667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28" name="TekstSylinder 12"/>
          <p:cNvSpPr txBox="1">
            <a:spLocks noChangeArrowheads="1"/>
          </p:cNvSpPr>
          <p:nvPr/>
        </p:nvSpPr>
        <p:spPr bwMode="auto">
          <a:xfrm>
            <a:off x="3696891" y="3084910"/>
            <a:ext cx="77033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350">
                <a:solidFill>
                  <a:schemeClr val="bg1"/>
                </a:solidFill>
              </a:rPr>
              <a:t>Gjensidig påvirkning</a:t>
            </a:r>
          </a:p>
        </p:txBody>
      </p:sp>
      <p:sp>
        <p:nvSpPr>
          <p:cNvPr id="56329" name="Rektangel 13"/>
          <p:cNvSpPr>
            <a:spLocks noChangeArrowheads="1"/>
          </p:cNvSpPr>
          <p:nvPr/>
        </p:nvSpPr>
        <p:spPr bwMode="auto">
          <a:xfrm>
            <a:off x="3883819" y="2538414"/>
            <a:ext cx="1133475" cy="5357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1435" tIns="25718" rIns="51435" bIns="25718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350">
              <a:solidFill>
                <a:schemeClr val="bg1"/>
              </a:solidFill>
            </a:endParaRPr>
          </a:p>
        </p:txBody>
      </p:sp>
      <p:sp>
        <p:nvSpPr>
          <p:cNvPr id="56330" name="TekstSylinder 14"/>
          <p:cNvSpPr txBox="1">
            <a:spLocks noChangeArrowheads="1"/>
          </p:cNvSpPr>
          <p:nvPr/>
        </p:nvSpPr>
        <p:spPr bwMode="auto">
          <a:xfrm>
            <a:off x="3885347" y="2613948"/>
            <a:ext cx="12989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2100" dirty="0">
                <a:solidFill>
                  <a:schemeClr val="tx1"/>
                </a:solidFill>
              </a:rPr>
              <a:t>Formelle</a:t>
            </a:r>
          </a:p>
        </p:txBody>
      </p:sp>
      <p:sp>
        <p:nvSpPr>
          <p:cNvPr id="56331" name="Rektangel 15"/>
          <p:cNvSpPr>
            <a:spLocks noChangeArrowheads="1"/>
          </p:cNvSpPr>
          <p:nvPr/>
        </p:nvSpPr>
        <p:spPr bwMode="auto">
          <a:xfrm>
            <a:off x="3883819" y="3631407"/>
            <a:ext cx="1133475" cy="49411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1435" tIns="25718" rIns="51435" bIns="25718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350">
              <a:solidFill>
                <a:schemeClr val="bg1"/>
              </a:solidFill>
            </a:endParaRPr>
          </a:p>
        </p:txBody>
      </p:sp>
      <p:sp>
        <p:nvSpPr>
          <p:cNvPr id="56332" name="TekstSylinder 16"/>
          <p:cNvSpPr txBox="1">
            <a:spLocks noChangeArrowheads="1"/>
          </p:cNvSpPr>
          <p:nvPr/>
        </p:nvSpPr>
        <p:spPr bwMode="auto">
          <a:xfrm>
            <a:off x="3924300" y="3712370"/>
            <a:ext cx="1133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800" dirty="0">
                <a:solidFill>
                  <a:schemeClr val="tx1"/>
                </a:solidFill>
              </a:rPr>
              <a:t>Uformelle</a:t>
            </a:r>
          </a:p>
        </p:txBody>
      </p:sp>
      <p:sp>
        <p:nvSpPr>
          <p:cNvPr id="56333" name="TekstSylinder 19"/>
          <p:cNvSpPr txBox="1">
            <a:spLocks noChangeArrowheads="1"/>
          </p:cNvSpPr>
          <p:nvPr/>
        </p:nvSpPr>
        <p:spPr bwMode="auto">
          <a:xfrm>
            <a:off x="4879181" y="1315641"/>
            <a:ext cx="25731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7175" indent="-25717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nb-NO" altLang="nb-NO" sz="1600" dirty="0" smtClean="0">
                <a:solidFill>
                  <a:schemeClr val="tx1"/>
                </a:solidFill>
              </a:rPr>
              <a:t>Forventninger</a:t>
            </a:r>
            <a:r>
              <a:rPr lang="nb-NO" altLang="nb-NO" sz="1600" dirty="0">
                <a:solidFill>
                  <a:schemeClr val="tx1"/>
                </a:solidFill>
              </a:rPr>
              <a:t>, regler og rutiner som setter standard for vår væremåte mot andre og vårt samspill med andre.</a:t>
            </a:r>
          </a:p>
        </p:txBody>
      </p:sp>
      <p:sp>
        <p:nvSpPr>
          <p:cNvPr id="56334" name="TekstSylinder 20"/>
          <p:cNvSpPr txBox="1">
            <a:spLocks noChangeArrowheads="1"/>
          </p:cNvSpPr>
          <p:nvPr/>
        </p:nvSpPr>
        <p:spPr bwMode="auto">
          <a:xfrm>
            <a:off x="5014914" y="4187429"/>
            <a:ext cx="149899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nb-NO" altLang="nb-NO" sz="1600" dirty="0">
                <a:solidFill>
                  <a:schemeClr val="tx1"/>
                </a:solidFill>
              </a:rPr>
              <a:t>Klima og atmosfære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nb-NO" altLang="nb-NO" sz="1600" dirty="0">
                <a:solidFill>
                  <a:schemeClr val="tx1"/>
                </a:solidFill>
              </a:rPr>
              <a:t>Sosiale normer og vår sosiale praksis</a:t>
            </a:r>
          </a:p>
        </p:txBody>
      </p:sp>
      <p:sp>
        <p:nvSpPr>
          <p:cNvPr id="56335" name="Pil venstre 21"/>
          <p:cNvSpPr>
            <a:spLocks noChangeArrowheads="1"/>
          </p:cNvSpPr>
          <p:nvPr/>
        </p:nvSpPr>
        <p:spPr bwMode="auto">
          <a:xfrm>
            <a:off x="6318647" y="3281362"/>
            <a:ext cx="404813" cy="566738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1435" tIns="25718" rIns="51435" bIns="25718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350">
              <a:solidFill>
                <a:schemeClr val="bg1"/>
              </a:solidFill>
            </a:endParaRPr>
          </a:p>
        </p:txBody>
      </p:sp>
      <p:sp>
        <p:nvSpPr>
          <p:cNvPr id="56336" name="TekstSylinder 22"/>
          <p:cNvSpPr txBox="1">
            <a:spLocks noChangeArrowheads="1"/>
          </p:cNvSpPr>
          <p:nvPr/>
        </p:nvSpPr>
        <p:spPr bwMode="auto">
          <a:xfrm>
            <a:off x="6909199" y="3307557"/>
            <a:ext cx="16952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600" dirty="0">
                <a:solidFill>
                  <a:schemeClr val="tx1"/>
                </a:solidFill>
              </a:rPr>
              <a:t>Menneskelig fokus</a:t>
            </a:r>
          </a:p>
        </p:txBody>
      </p:sp>
      <p:sp>
        <p:nvSpPr>
          <p:cNvPr id="56337" name="TekstSylinder 23"/>
          <p:cNvSpPr txBox="1">
            <a:spLocks noChangeArrowheads="1"/>
          </p:cNvSpPr>
          <p:nvPr/>
        </p:nvSpPr>
        <p:spPr bwMode="auto">
          <a:xfrm>
            <a:off x="6948264" y="4437112"/>
            <a:ext cx="13626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7175" indent="-25717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nb-NO" altLang="nb-NO" sz="1600" dirty="0">
                <a:solidFill>
                  <a:schemeClr val="tx1"/>
                </a:solidFill>
              </a:rPr>
              <a:t>Opptatt av hvordan hvert enkelt  barn har det.</a:t>
            </a:r>
          </a:p>
        </p:txBody>
      </p:sp>
      <p:cxnSp>
        <p:nvCxnSpPr>
          <p:cNvPr id="56338" name="Rett pil 26"/>
          <p:cNvCxnSpPr>
            <a:cxnSpLocks noChangeShapeType="1"/>
          </p:cNvCxnSpPr>
          <p:nvPr/>
        </p:nvCxnSpPr>
        <p:spPr bwMode="auto">
          <a:xfrm flipV="1">
            <a:off x="7542610" y="3631406"/>
            <a:ext cx="0" cy="67270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39" name="TekstSylinder 2"/>
          <p:cNvSpPr txBox="1">
            <a:spLocks noChangeArrowheads="1"/>
          </p:cNvSpPr>
          <p:nvPr/>
        </p:nvSpPr>
        <p:spPr bwMode="auto">
          <a:xfrm>
            <a:off x="2141936" y="944166"/>
            <a:ext cx="5345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800">
                <a:solidFill>
                  <a:schemeClr val="tx1"/>
                </a:solidFill>
              </a:rPr>
              <a:t>Vår sosiale praksis i et organisasjonsperspektiv (klasse)</a:t>
            </a:r>
          </a:p>
        </p:txBody>
      </p:sp>
      <p:cxnSp>
        <p:nvCxnSpPr>
          <p:cNvPr id="3" name="Rett pil 2"/>
          <p:cNvCxnSpPr/>
          <p:nvPr/>
        </p:nvCxnSpPr>
        <p:spPr>
          <a:xfrm flipV="1">
            <a:off x="2208610" y="4471601"/>
            <a:ext cx="0" cy="543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Sylinder 3"/>
          <p:cNvSpPr txBox="1"/>
          <p:nvPr/>
        </p:nvSpPr>
        <p:spPr>
          <a:xfrm>
            <a:off x="271849" y="5015299"/>
            <a:ext cx="3855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Har stor betydning for en klasses sosiale miljø</a:t>
            </a:r>
          </a:p>
        </p:txBody>
      </p:sp>
    </p:spTree>
    <p:extLst>
      <p:ext uri="{BB962C8B-B14F-4D97-AF65-F5344CB8AC3E}">
        <p14:creationId xmlns:p14="http://schemas.microsoft.com/office/powerpoint/2010/main" val="35257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04800"/>
            <a:ext cx="8153400" cy="632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1708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Hva kan så foreldre bidra med helt konkret som påvirker læringsmiljøet i klassen.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nb-NO" sz="2800" dirty="0" smtClean="0"/>
              <a:t>Jobbe med oppdragelse  og stimulering av eget barn med fokus på  trivsel, vennskap, inkludering og tilpasning.</a:t>
            </a:r>
          </a:p>
          <a:p>
            <a:pPr marL="514350" indent="-514350">
              <a:buAutoNum type="arabicPeriod"/>
            </a:pPr>
            <a:r>
              <a:rPr lang="nb-NO" sz="2800" dirty="0" smtClean="0"/>
              <a:t>Tren ditt barn på de forutsetninger som skal til for at ditt barn viser evne til tilpasning, læring og personlig utvikling. ( </a:t>
            </a:r>
            <a:r>
              <a:rPr lang="nb-NO" sz="2800" dirty="0" err="1" smtClean="0"/>
              <a:t>selvkontroll-empati-positiv</a:t>
            </a:r>
            <a:r>
              <a:rPr lang="nb-NO" sz="2800" dirty="0" smtClean="0"/>
              <a:t> </a:t>
            </a:r>
            <a:r>
              <a:rPr lang="nb-NO" sz="2800" dirty="0" err="1" smtClean="0"/>
              <a:t>selvhevdelse-ansvarlighet</a:t>
            </a:r>
            <a:r>
              <a:rPr lang="nb-NO" sz="2800" dirty="0" smtClean="0"/>
              <a:t> </a:t>
            </a:r>
            <a:r>
              <a:rPr lang="nb-NO" sz="2800" dirty="0" err="1" smtClean="0"/>
              <a:t>etc</a:t>
            </a:r>
            <a:r>
              <a:rPr lang="nb-NO" sz="2800" dirty="0" smtClean="0"/>
              <a:t>)</a:t>
            </a:r>
          </a:p>
          <a:p>
            <a:pPr marL="514350" indent="-514350">
              <a:buAutoNum type="arabicPeriod"/>
            </a:pPr>
            <a:r>
              <a:rPr lang="nb-NO" sz="2800" dirty="0" smtClean="0"/>
              <a:t>Bidra med skolefaglig støtte til ditt eget barn.</a:t>
            </a:r>
          </a:p>
          <a:p>
            <a:pPr marL="514350" indent="-514350">
              <a:buAutoNum type="arabicPeriod"/>
            </a:pPr>
            <a:r>
              <a:rPr lang="nb-NO" sz="2800" dirty="0" smtClean="0"/>
              <a:t>Vise interesse og engasjement i forhold til det som skjer i klassen og på skolen knyttet til eget barn og situasjonen i klassen.</a:t>
            </a:r>
          </a:p>
        </p:txBody>
      </p:sp>
    </p:spTree>
    <p:extLst>
      <p:ext uri="{BB962C8B-B14F-4D97-AF65-F5344CB8AC3E}">
        <p14:creationId xmlns:p14="http://schemas.microsoft.com/office/powerpoint/2010/main" val="19396434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0" y="357166"/>
            <a:ext cx="871540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b-NO" sz="3200" dirty="0" smtClean="0"/>
              <a:t>5 .  Bidra der du kan bidra.( turer, arrangementer , følgepatruljer etc.)</a:t>
            </a:r>
          </a:p>
          <a:p>
            <a:pPr marL="514350" indent="-514350"/>
            <a:r>
              <a:rPr lang="nb-NO" sz="3200" dirty="0" smtClean="0"/>
              <a:t>6.   Etterspørre sosial rolle hos eget barn med fokus på innlevelse og empati. Etterspør det positive.</a:t>
            </a:r>
          </a:p>
          <a:p>
            <a:pPr marL="514350" indent="-514350"/>
            <a:r>
              <a:rPr lang="nb-NO" sz="3200" dirty="0" smtClean="0"/>
              <a:t>7.   Bli kjent med flest mulig foreldre og barn i klassen. </a:t>
            </a:r>
          </a:p>
          <a:p>
            <a:pPr marL="514350" indent="-514350"/>
            <a:r>
              <a:rPr lang="nb-NO" sz="3200" dirty="0" smtClean="0"/>
              <a:t>8.   Støtte lærer i utvikling av autoritet, la uenighet gå i voksne kanaler.</a:t>
            </a:r>
          </a:p>
          <a:p>
            <a:pPr marL="514350" indent="-514350">
              <a:buAutoNum type="arabicPeriod" startAt="9"/>
            </a:pPr>
            <a:r>
              <a:rPr lang="nb-NO" sz="3200" dirty="0" smtClean="0"/>
              <a:t>Ha foreldremøter der vi satser på høy deltakelse, engasjement om viktige spørsmål, ting vi er opptatt av og stimulere til åpenhet.</a:t>
            </a:r>
          </a:p>
          <a:p>
            <a:pPr marL="514350" indent="-514350">
              <a:buAutoNum type="arabicPeriod" startAt="9"/>
            </a:pPr>
            <a:r>
              <a:rPr lang="nb-NO" sz="3200" dirty="0" smtClean="0"/>
              <a:t>Stikk innom klassen av og til og bli med i undervisningen. ( ikke kultur på dette i Norge)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63996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395536" y="391172"/>
            <a:ext cx="7758957" cy="2685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350" b="1" dirty="0"/>
              <a:t>Vår felles emosjonelle virkelighet på vår skole:</a:t>
            </a:r>
          </a:p>
          <a:p>
            <a:pPr>
              <a:defRPr/>
            </a:pPr>
            <a:endParaRPr lang="nb-NO" sz="1350" dirty="0"/>
          </a:p>
          <a:p>
            <a:pPr>
              <a:defRPr/>
            </a:pPr>
            <a:r>
              <a:rPr lang="nb-NO" sz="2400" dirty="0">
                <a:solidFill>
                  <a:srgbClr val="FF0000"/>
                </a:solidFill>
              </a:rPr>
              <a:t>«Den ånd og stemning som preger vårt </a:t>
            </a:r>
            <a:r>
              <a:rPr lang="nb-NO" sz="2400" dirty="0" smtClean="0">
                <a:solidFill>
                  <a:srgbClr val="FF0000"/>
                </a:solidFill>
              </a:rPr>
              <a:t>miljø på </a:t>
            </a:r>
            <a:r>
              <a:rPr lang="nb-NO" sz="2400" dirty="0">
                <a:solidFill>
                  <a:srgbClr val="FF0000"/>
                </a:solidFill>
              </a:rPr>
              <a:t>vår </a:t>
            </a:r>
            <a:r>
              <a:rPr lang="nb-NO" sz="2400" dirty="0" smtClean="0">
                <a:solidFill>
                  <a:srgbClr val="FF0000"/>
                </a:solidFill>
              </a:rPr>
              <a:t>skole, i vår klasse»</a:t>
            </a:r>
            <a:endParaRPr lang="nb-NO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nb-NO" sz="1350" dirty="0"/>
          </a:p>
          <a:p>
            <a:pPr marL="214313" indent="-214313">
              <a:buFont typeface="Wingdings" panose="05000000000000000000" pitchFamily="2" charset="2"/>
              <a:buChar char="q"/>
              <a:defRPr/>
            </a:pPr>
            <a:r>
              <a:rPr lang="nb-NO" sz="2000" dirty="0"/>
              <a:t>Denne ånden fremmer våre positive eller negative følelser og har stor betydning for vår trivsel og tilhørighet og tilknytning til skolen vår og har stor betydning for den psykiske helsetilstanden i </a:t>
            </a:r>
            <a:r>
              <a:rPr lang="nb-NO" sz="2000" dirty="0" smtClean="0"/>
              <a:t>en skole både for elever og de voksne</a:t>
            </a:r>
            <a:endParaRPr lang="nb-NO" sz="2000" dirty="0"/>
          </a:p>
        </p:txBody>
      </p:sp>
      <p:sp>
        <p:nvSpPr>
          <p:cNvPr id="44035" name="TekstSylinder 2"/>
          <p:cNvSpPr txBox="1">
            <a:spLocks noChangeArrowheads="1"/>
          </p:cNvSpPr>
          <p:nvPr/>
        </p:nvSpPr>
        <p:spPr bwMode="auto">
          <a:xfrm>
            <a:off x="7491792" y="0"/>
            <a:ext cx="161977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900" dirty="0" smtClean="0">
                <a:solidFill>
                  <a:schemeClr val="bg1"/>
                </a:solidFill>
              </a:rPr>
              <a:t>J </a:t>
            </a:r>
            <a:r>
              <a:rPr lang="nb-NO" altLang="nb-NO" sz="900" dirty="0" err="1">
                <a:solidFill>
                  <a:schemeClr val="tx1"/>
                </a:solidFill>
              </a:rPr>
              <a:t>Spurkeland</a:t>
            </a:r>
            <a:r>
              <a:rPr lang="nb-NO" altLang="nb-NO" sz="900" dirty="0">
                <a:solidFill>
                  <a:schemeClr val="tx1"/>
                </a:solidFill>
              </a:rPr>
              <a:t> :</a:t>
            </a:r>
            <a:r>
              <a:rPr lang="nb-NO" altLang="nb-NO" sz="900" dirty="0" smtClean="0">
                <a:solidFill>
                  <a:schemeClr val="tx1"/>
                </a:solidFill>
              </a:rPr>
              <a:t>Relasjonspedagogikk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900" dirty="0" smtClean="0">
                <a:solidFill>
                  <a:schemeClr val="tx1"/>
                </a:solidFill>
              </a:rPr>
              <a:t>,</a:t>
            </a:r>
            <a:r>
              <a:rPr lang="nb-NO" altLang="nb-NO" sz="900" dirty="0">
                <a:solidFill>
                  <a:schemeClr val="tx1"/>
                </a:solidFill>
              </a:rPr>
              <a:t>Fagbokforlaget 2014</a:t>
            </a:r>
          </a:p>
        </p:txBody>
      </p:sp>
      <p:sp>
        <p:nvSpPr>
          <p:cNvPr id="44036" name="TekstSylinder 3"/>
          <p:cNvSpPr txBox="1">
            <a:spLocks noChangeArrowheads="1"/>
          </p:cNvSpPr>
          <p:nvPr/>
        </p:nvSpPr>
        <p:spPr bwMode="auto">
          <a:xfrm>
            <a:off x="683568" y="3419164"/>
            <a:ext cx="6373416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1800" dirty="0">
                <a:solidFill>
                  <a:schemeClr val="bg1"/>
                </a:solidFill>
              </a:rPr>
              <a:t>Tonen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Atmosfæren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Vennligheten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Den positive nysgjerrigheten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mot andre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Høfligheten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Hjelpsomhet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nb-NO" altLang="nb-NO" sz="2400" dirty="0">
                <a:solidFill>
                  <a:schemeClr val="tx1"/>
                </a:solidFill>
              </a:rPr>
              <a:t>Hvordan de tar imot «fremmede»</a:t>
            </a:r>
          </a:p>
        </p:txBody>
      </p:sp>
      <p:cxnSp>
        <p:nvCxnSpPr>
          <p:cNvPr id="6" name="Rett linje 5"/>
          <p:cNvCxnSpPr/>
          <p:nvPr/>
        </p:nvCxnSpPr>
        <p:spPr>
          <a:xfrm>
            <a:off x="4787504" y="3429000"/>
            <a:ext cx="1" cy="245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8" name="TekstSylinder 6"/>
          <p:cNvSpPr txBox="1">
            <a:spLocks noChangeArrowheads="1"/>
          </p:cNvSpPr>
          <p:nvPr/>
        </p:nvSpPr>
        <p:spPr bwMode="auto">
          <a:xfrm>
            <a:off x="4908035" y="3429000"/>
            <a:ext cx="34988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800" dirty="0">
                <a:solidFill>
                  <a:schemeClr val="tx1"/>
                </a:solidFill>
              </a:rPr>
              <a:t>Har stor betydning for den emosjonelle virkeligheten i klasserommet. ( inkluderende holdninger)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nb-NO" altLang="nb-NO" sz="1800" dirty="0">
                <a:solidFill>
                  <a:schemeClr val="tx1"/>
                </a:solidFill>
              </a:rPr>
              <a:t>Har stor betydning for hvordan vi forholder oss til de elevene </a:t>
            </a:r>
            <a:r>
              <a:rPr lang="nb-NO" altLang="nb-NO" sz="1800" dirty="0" smtClean="0">
                <a:solidFill>
                  <a:schemeClr val="tx1"/>
                </a:solidFill>
              </a:rPr>
              <a:t>som har det vanskelig og trenger vår støtte.</a:t>
            </a:r>
            <a:endParaRPr lang="nb-NO" altLang="nb-NO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nb-NO" altLang="nb-NO" sz="1800" dirty="0">
              <a:solidFill>
                <a:schemeClr val="tx1"/>
              </a:solidFill>
            </a:endParaRPr>
          </a:p>
        </p:txBody>
      </p:sp>
      <p:cxnSp>
        <p:nvCxnSpPr>
          <p:cNvPr id="10" name="Rett pil 9"/>
          <p:cNvCxnSpPr/>
          <p:nvPr/>
        </p:nvCxnSpPr>
        <p:spPr>
          <a:xfrm flipV="1">
            <a:off x="4787505" y="3807619"/>
            <a:ext cx="163115" cy="377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 11"/>
          <p:cNvCxnSpPr/>
          <p:nvPr/>
        </p:nvCxnSpPr>
        <p:spPr>
          <a:xfrm>
            <a:off x="6372200" y="4509120"/>
            <a:ext cx="0" cy="24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428596" y="1714488"/>
            <a:ext cx="8001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Hva kjennetegner og hvordan bygger vi positive læringsmiljøer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103982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Oval 1"/>
          <p:cNvSpPr>
            <a:spLocks noChangeArrowheads="1"/>
          </p:cNvSpPr>
          <p:nvPr/>
        </p:nvSpPr>
        <p:spPr bwMode="auto">
          <a:xfrm>
            <a:off x="6477000" y="2971800"/>
            <a:ext cx="1828800" cy="1219200"/>
          </a:xfrm>
          <a:prstGeom prst="ellipse">
            <a:avLst/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Sans" charset="0"/>
                <a:cs typeface="DejaVu Sans" charset="0"/>
              </a:rPr>
              <a:t>URO</a:t>
            </a:r>
            <a:endParaRPr lang="en-GB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038600" y="1066800"/>
            <a:ext cx="1524000" cy="762000"/>
          </a:xfrm>
          <a:prstGeom prst="rect">
            <a:avLst/>
          </a:prstGeom>
          <a:solidFill>
            <a:srgbClr val="CC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  <a:ea typeface="DejaVu Sans" charset="0"/>
                <a:cs typeface="DejaVu Sans" charset="0"/>
              </a:rPr>
              <a:t>Kjønn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10000" y="2438400"/>
            <a:ext cx="2133600" cy="685800"/>
          </a:xfrm>
          <a:prstGeom prst="rect">
            <a:avLst/>
          </a:prstGeom>
          <a:solidFill>
            <a:srgbClr val="FF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  <a:ea typeface="DejaVu Sans" charset="0"/>
                <a:cs typeface="DejaVu Sans" charset="0"/>
              </a:rPr>
              <a:t>Lærevansker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581400" y="4724400"/>
            <a:ext cx="2209800" cy="685800"/>
          </a:xfrm>
          <a:prstGeom prst="rect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Selvbilde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09600" y="4495800"/>
            <a:ext cx="2133600" cy="990600"/>
          </a:xfrm>
          <a:prstGeom prst="rect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  <a:ea typeface="DejaVu Sans" charset="0"/>
                <a:cs typeface="DejaVu Sans" charset="0"/>
              </a:rPr>
              <a:t>Venner i klassen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81000" y="2895600"/>
            <a:ext cx="2209800" cy="1066800"/>
          </a:xfrm>
          <a:prstGeom prst="rect">
            <a:avLst/>
          </a:prstGeom>
          <a:solidFill>
            <a:srgbClr val="FF7C8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>
                <a:solidFill>
                  <a:srgbClr val="000000"/>
                </a:solidFill>
                <a:ea typeface="DejaVu Sans" charset="0"/>
                <a:cs typeface="DejaVu Sans" charset="0"/>
              </a:rPr>
              <a:t>Lærerstøtte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533400" y="838200"/>
            <a:ext cx="2209800" cy="152400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Familiestøtte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5562600" y="1219200"/>
            <a:ext cx="1600200" cy="1676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400800" y="1752600"/>
            <a:ext cx="1066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.13*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5943600" y="2819400"/>
            <a:ext cx="533400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5943600" y="2438400"/>
            <a:ext cx="914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.12*</a:t>
            </a:r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2743200" y="5257800"/>
            <a:ext cx="83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743200" y="5334000"/>
            <a:ext cx="1447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-.26**</a:t>
            </a: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685800" y="39624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838200" y="3962400"/>
            <a:ext cx="1143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.44**</a:t>
            </a: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2743200" y="2362200"/>
            <a:ext cx="1371600" cy="2286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4038600" y="4114800"/>
            <a:ext cx="1143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.21**</a:t>
            </a:r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2590800" y="3581400"/>
            <a:ext cx="3733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4953000" y="3581400"/>
            <a:ext cx="1295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-.34**</a:t>
            </a:r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762000" y="23622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762000" y="2438400"/>
            <a:ext cx="1219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.35**</a:t>
            </a:r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V="1">
            <a:off x="2667000" y="2508250"/>
            <a:ext cx="1066800" cy="1993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3124200" y="2209800"/>
            <a:ext cx="2057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-.18**</a:t>
            </a:r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>
            <a:off x="2362200" y="54864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2362200" y="6248400"/>
            <a:ext cx="464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7010400" y="4184650"/>
            <a:ext cx="228600" cy="20701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7239000" y="5105400"/>
            <a:ext cx="1600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-.21**</a:t>
            </a:r>
          </a:p>
        </p:txBody>
      </p:sp>
      <p:sp>
        <p:nvSpPr>
          <p:cNvPr id="49180" name="WordArt 28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596265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b-NO" sz="3600" kern="10" dirty="0" smtClean="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Uro-faglig konsentrasjon og </a:t>
            </a:r>
            <a:r>
              <a:rPr lang="nb-NO" sz="3600" kern="10" dirty="0">
                <a:ln w="1908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17819" dir="2700000" algn="ctr" rotWithShape="0">
                    <a:srgbClr val="990000"/>
                  </a:outerShdw>
                </a:effectLst>
                <a:latin typeface="Impact"/>
              </a:rPr>
              <a:t>sammenhenger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7010400" y="838200"/>
            <a:ext cx="213360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>
                <a:solidFill>
                  <a:srgbClr val="000000"/>
                </a:solidFill>
                <a:ea typeface="DejaVu Sans" charset="0"/>
                <a:cs typeface="DejaVu Sans" charset="0"/>
              </a:rPr>
              <a:t>Marit Boyesen, SAF 1998.</a:t>
            </a: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8388350" y="6237288"/>
            <a:ext cx="5048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ea typeface="DejaVu Sans" charset="0"/>
                <a:cs typeface="DejaVu Sans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327311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3 sentrale typer læringsmijø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5576" y="1417638"/>
            <a:ext cx="7931224" cy="52517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385763" indent="-385763">
              <a:buFont typeface="Times New Roman" pitchFamily="18" charset="0"/>
              <a:buAutoNum type="arabicPeriod"/>
              <a:defRPr/>
            </a:pPr>
            <a:r>
              <a:rPr lang="nb-NO" b="1" dirty="0" smtClean="0"/>
              <a:t>Mestringsorientert</a:t>
            </a:r>
            <a:r>
              <a:rPr lang="nb-NO" dirty="0" smtClean="0"/>
              <a:t> : Opptatt av personlig mestring og indre læringsmotivasjon. Ofte et individualisert klima.( konstruktivistisk læringsperspektiv) Lav sosial sammenligning.</a:t>
            </a:r>
          </a:p>
          <a:p>
            <a:pPr marL="385763" indent="-385763">
              <a:buFont typeface="Times New Roman" pitchFamily="18" charset="0"/>
              <a:buAutoNum type="arabicPeriod"/>
              <a:defRPr/>
            </a:pPr>
            <a:r>
              <a:rPr lang="nb-NO" b="1" dirty="0" smtClean="0"/>
              <a:t>Samarbeidsklima</a:t>
            </a:r>
            <a:r>
              <a:rPr lang="nb-NO" dirty="0" smtClean="0"/>
              <a:t> : </a:t>
            </a:r>
            <a:r>
              <a:rPr lang="nb-NO" dirty="0" err="1" smtClean="0"/>
              <a:t>Sosio</a:t>
            </a:r>
            <a:r>
              <a:rPr lang="nb-NO" dirty="0" smtClean="0"/>
              <a:t>-kulturelt perspektiv der samhandling og å lære sammen med andre står sentralt. Lav sosial sammenligning, komplementære ferdigheter og gjensidig attraksjon er sentrale elementer.</a:t>
            </a:r>
          </a:p>
          <a:p>
            <a:pPr marL="385763" indent="-385763">
              <a:buFont typeface="Times New Roman" pitchFamily="18" charset="0"/>
              <a:buAutoNum type="arabicPeriod"/>
              <a:defRPr/>
            </a:pPr>
            <a:r>
              <a:rPr lang="nb-NO" b="1" dirty="0" smtClean="0"/>
              <a:t>Konkurranseklima</a:t>
            </a:r>
            <a:r>
              <a:rPr lang="nb-NO" dirty="0" smtClean="0"/>
              <a:t> : Der det gjelder å vinne, være bedre enn andre , høy sosial sammenligning og ego-orienterte strategier. ( vise at en er bedre enn andre + skjule </a:t>
            </a:r>
            <a:r>
              <a:rPr lang="nb-NO" dirty="0" err="1" smtClean="0"/>
              <a:t>tilkortkomming</a:t>
            </a:r>
            <a:r>
              <a:rPr lang="nb-NO" dirty="0" smtClean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26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3230</Words>
  <Application>Microsoft Office PowerPoint</Application>
  <PresentationFormat>Skjermfremvisning (4:3)</PresentationFormat>
  <Paragraphs>543</Paragraphs>
  <Slides>52</Slides>
  <Notes>27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52</vt:i4>
      </vt:variant>
    </vt:vector>
  </HeadingPairs>
  <TitlesOfParts>
    <vt:vector size="60" baseType="lpstr">
      <vt:lpstr>Arial</vt:lpstr>
      <vt:lpstr>Arial Black</vt:lpstr>
      <vt:lpstr>Calibri</vt:lpstr>
      <vt:lpstr>DejaVu Sans</vt:lpstr>
      <vt:lpstr>Impact</vt:lpstr>
      <vt:lpstr>Times New Roman</vt:lpstr>
      <vt:lpstr>Wingdings</vt:lpstr>
      <vt:lpstr>Office-tema</vt:lpstr>
      <vt:lpstr>Læringsmiljø og trivsel</vt:lpstr>
      <vt:lpstr>Dagens tema</vt:lpstr>
      <vt:lpstr>Hva er et læringsmiljø? UDIR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3 sentrale typer læringsmijø</vt:lpstr>
      <vt:lpstr>Mestringsorienterte læringsmiljøer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En skoles resultater</vt:lpstr>
      <vt:lpstr>PowerPoint-presentasjon</vt:lpstr>
      <vt:lpstr>Trivsel 2013</vt:lpstr>
      <vt:lpstr>PowerPoint-presentasjon</vt:lpstr>
      <vt:lpstr>Barneskolen</vt:lpstr>
      <vt:lpstr>Tidlig intervensjon</vt:lpstr>
      <vt:lpstr>Ref. Arthur E. Poropat: «Other-rated personality and academic performance: Evidence and implications», Learning and Individual Differences, 8/2014, doi: 10.1016/j.lindif.2014.05.013 </vt:lpstr>
      <vt:lpstr>Betydningen av arbeidsinnsats</vt:lpstr>
      <vt:lpstr>Prestasjoner og de 4 c-er</vt:lpstr>
      <vt:lpstr>PowerPoint-presentasjon</vt:lpstr>
      <vt:lpstr>Betydning av foreldrestøtte</vt:lpstr>
      <vt:lpstr>Foreldrestøtte</vt:lpstr>
      <vt:lpstr>PowerPoint-presentasjon</vt:lpstr>
      <vt:lpstr>PowerPoint-presentasjon</vt:lpstr>
      <vt:lpstr>PowerPoint-presentasjon</vt:lpstr>
      <vt:lpstr>PowerPoint-presentasjon</vt:lpstr>
      <vt:lpstr>Foreldre-engasjement</vt:lpstr>
      <vt:lpstr>Foreldreutsagn</vt:lpstr>
      <vt:lpstr>Hjem skole Elevundersøkelsen 2013</vt:lpstr>
      <vt:lpstr>PowerPoint-presentasjon</vt:lpstr>
      <vt:lpstr>Foreldrestøtte</vt:lpstr>
      <vt:lpstr>PowerPoint-presentasjon</vt:lpstr>
      <vt:lpstr>PowerPoint-presentasjon</vt:lpstr>
      <vt:lpstr>Autoritetsperspektivet i oppdragelse. Ref. Baumrind,D 1991</vt:lpstr>
      <vt:lpstr>PowerPoint-presentasjon</vt:lpstr>
      <vt:lpstr>Foreldrerolle</vt:lpstr>
      <vt:lpstr>Temperamentsstiler i lys av emosjonsregulering</vt:lpstr>
      <vt:lpstr>PowerPoint-presentasjon</vt:lpstr>
      <vt:lpstr>PowerPoint-presentasjon</vt:lpstr>
      <vt:lpstr>1-4 klasse</vt:lpstr>
      <vt:lpstr>Hva bør foreldre ha spesiell fokus på i oppdragelsen av barn mellom 6-12 år.</vt:lpstr>
      <vt:lpstr>4-7 klasse</vt:lpstr>
      <vt:lpstr>Sosial kompetanse</vt:lpstr>
      <vt:lpstr>PowerPoint-presentasjon</vt:lpstr>
      <vt:lpstr>PowerPoint-presentasjon</vt:lpstr>
      <vt:lpstr>Hva kan så foreldre bidra med helt konkret som påvirker læringsmiljøet i klassen.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Læringsmiljø og trivsel</dc:title>
  <dc:creator>Valued Packard Bell Customer</dc:creator>
  <cp:lastModifiedBy>Raunholm, Arne</cp:lastModifiedBy>
  <cp:revision>82</cp:revision>
  <dcterms:created xsi:type="dcterms:W3CDTF">2009-04-16T05:59:35Z</dcterms:created>
  <dcterms:modified xsi:type="dcterms:W3CDTF">2016-01-21T13:45:14Z</dcterms:modified>
</cp:coreProperties>
</file>